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7"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Corbel" panose="020B0503020204020204" pitchFamily="34" charset="0"/>
      <p:regular r:id="rId59"/>
      <p:bold r:id="rId60"/>
      <p:italic r:id="rId61"/>
      <p:boldItalic r:id="rId62"/>
    </p:embeddedFont>
    <p:embeddedFont>
      <p:font typeface="Roboto"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19A2BC-ABA5-4E13-B06C-04EC73191568}">
  <a:tblStyle styleId="{6C19A2BC-ABA5-4E13-B06C-04EC731915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2334" y="126"/>
      </p:cViewPr>
      <p:guideLst>
        <p:guide orient="horz" pos="7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Phillips" userId="68e79674caa31aba" providerId="LiveId" clId="{E37472F1-056C-452A-AB1A-95DCEC1B8A50}"/>
    <pc:docChg chg="undo custSel modSld">
      <pc:chgData name="Jordan Phillips" userId="68e79674caa31aba" providerId="LiveId" clId="{E37472F1-056C-452A-AB1A-95DCEC1B8A50}" dt="2020-07-24T21:33:25.841" v="46" actId="20577"/>
      <pc:docMkLst>
        <pc:docMk/>
      </pc:docMkLst>
      <pc:sldChg chg="modSp mod">
        <pc:chgData name="Jordan Phillips" userId="68e79674caa31aba" providerId="LiveId" clId="{E37472F1-056C-452A-AB1A-95DCEC1B8A50}" dt="2020-07-24T21:32:32.158" v="0" actId="20577"/>
        <pc:sldMkLst>
          <pc:docMk/>
          <pc:sldMk cId="0" sldId="279"/>
        </pc:sldMkLst>
        <pc:spChg chg="mod">
          <ac:chgData name="Jordan Phillips" userId="68e79674caa31aba" providerId="LiveId" clId="{E37472F1-056C-452A-AB1A-95DCEC1B8A50}" dt="2020-07-24T21:32:32.158" v="0" actId="20577"/>
          <ac:spMkLst>
            <pc:docMk/>
            <pc:sldMk cId="0" sldId="279"/>
            <ac:spMk id="379" creationId="{00000000-0000-0000-0000-000000000000}"/>
          </ac:spMkLst>
        </pc:spChg>
      </pc:sldChg>
      <pc:sldChg chg="modSp mod">
        <pc:chgData name="Jordan Phillips" userId="68e79674caa31aba" providerId="LiveId" clId="{E37472F1-056C-452A-AB1A-95DCEC1B8A50}" dt="2020-07-24T21:33:20.284" v="45" actId="20577"/>
        <pc:sldMkLst>
          <pc:docMk/>
          <pc:sldMk cId="0" sldId="280"/>
        </pc:sldMkLst>
        <pc:spChg chg="mod">
          <ac:chgData name="Jordan Phillips" userId="68e79674caa31aba" providerId="LiveId" clId="{E37472F1-056C-452A-AB1A-95DCEC1B8A50}" dt="2020-07-24T21:33:20.284" v="45" actId="20577"/>
          <ac:spMkLst>
            <pc:docMk/>
            <pc:sldMk cId="0" sldId="280"/>
            <ac:spMk id="387" creationId="{00000000-0000-0000-0000-000000000000}"/>
          </ac:spMkLst>
        </pc:spChg>
      </pc:sldChg>
      <pc:sldChg chg="modSp mod">
        <pc:chgData name="Jordan Phillips" userId="68e79674caa31aba" providerId="LiveId" clId="{E37472F1-056C-452A-AB1A-95DCEC1B8A50}" dt="2020-07-24T21:33:25.841" v="46" actId="20577"/>
        <pc:sldMkLst>
          <pc:docMk/>
          <pc:sldMk cId="0" sldId="281"/>
        </pc:sldMkLst>
        <pc:spChg chg="mod">
          <ac:chgData name="Jordan Phillips" userId="68e79674caa31aba" providerId="LiveId" clId="{E37472F1-056C-452A-AB1A-95DCEC1B8A50}" dt="2020-07-24T21:33:25.841" v="46" actId="20577"/>
          <ac:spMkLst>
            <pc:docMk/>
            <pc:sldMk cId="0" sldId="281"/>
            <ac:spMk id="3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0371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lympiabenefits.com/blog/the-best-tools-for-stress-management-in-the-workplace-resource-lis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ebmd.com/balance/stress-management/effects-of-stress-on-your-bod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ebmd.com/balance/stress-management/stress-symptoms-effects_of-stress-on-the-body#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ebmd.com/balance/stress-management/effects-of-stress-on-your-bod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imh.nih.gov/health/publications/stress/5thingsshldknowaboutstress-508-03132017_142898.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s93ywqFa6C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lipartwiki.com/iclip/xxmRRw_battery-clipart-free-clip-art-stock-illustrations-level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ebmd.com/balance/stress-management/stress-assessment/default.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sychologytoday.com/us/blog/what-matters-most/201701/10-new-strategies-stress-managem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ayoclinic.org/healthy-lifestyle/stress-management/in-depth/3-simple-strategies-to-help-you-focus-and-de-stress/art-2039005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xploreim.ucla.edu/nutrition/eat-right-drink-well-stress-less-stress-reducing-foods-herbal-supplements-and-tea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daa.org/understanding-anxiety/related-illnesses/other-related-conditions/stress/physical-activity-reduces-s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ayoclinic.org/healthy-lifestyle/stress-management/in-depth/stress-relief/art-20044476"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facebook.com/permalink.php?story_fbid=2299355623439167&amp;id=784307731610638"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indtools.com/pages/article/unhappy-customers.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ayoclinic.org/healthy-lifestyle/stress-management/in-depth/coping-with-stress/art-2004836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youtu.be/k8sFw8HMe6c"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youtu.be/xKY6YrKamq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blog.neongoldfish.com/website-design/website-features-to-avoid"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us/blog/open-gently/201812/the-three-types-str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https://www.olympiabenefits.com/blog/the-best-tools-for-stress-management-in-the-workplace-resource-list</a:t>
            </a:r>
            <a:r>
              <a:rPr lang="en-US"/>
              <a:t> </a:t>
            </a:r>
            <a:endParaRPr/>
          </a:p>
        </p:txBody>
      </p:sp>
    </p:spTree>
    <p:extLst>
      <p:ext uri="{BB962C8B-B14F-4D97-AF65-F5344CB8AC3E}">
        <p14:creationId xmlns:p14="http://schemas.microsoft.com/office/powerpoint/2010/main" val="280517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43da451a7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43da451a7_1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Unclear or conflicting roles and boundaries along can prove to be a major cause of stress (Michie, 2002).  Likewise being responsible for other can be a cause of stress (Michie, 2002).</a:t>
            </a:r>
            <a:endParaRPr/>
          </a:p>
          <a:p>
            <a:pPr marL="0" lvl="0" indent="0" algn="l" rtl="0">
              <a:spcBef>
                <a:spcPts val="0"/>
              </a:spcBef>
              <a:spcAft>
                <a:spcPts val="0"/>
              </a:spcAft>
              <a:buNone/>
            </a:pPr>
            <a:endParaRPr/>
          </a:p>
        </p:txBody>
      </p:sp>
      <p:sp>
        <p:nvSpPr>
          <p:cNvPr id="265" name="Google Shape;265;g743da451a7_1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15941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43da451a7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43da451a7_1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Career development is a key defense for lack of training, under/over promotion, and job security (Michie, 2002).</a:t>
            </a:r>
            <a:endParaRPr/>
          </a:p>
          <a:p>
            <a:pPr marL="0" lvl="0" indent="0" algn="l" rtl="0">
              <a:spcBef>
                <a:spcPts val="0"/>
              </a:spcBef>
              <a:spcAft>
                <a:spcPts val="0"/>
              </a:spcAft>
              <a:buNone/>
            </a:pPr>
            <a:endParaRPr/>
          </a:p>
        </p:txBody>
      </p:sp>
      <p:sp>
        <p:nvSpPr>
          <p:cNvPr id="274" name="Google Shape;274;g743da451a7_1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6101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43da451a7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43da451a7_1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Supervisors and co-workers who are critical, demanding, and unsupportive can cause great stress, while positive social interaction and good teamwork  reduces stress (Michie, 2002).</a:t>
            </a:r>
            <a:endParaRPr/>
          </a:p>
          <a:p>
            <a:pPr marL="0" lvl="0" indent="0" algn="l" rtl="0">
              <a:spcBef>
                <a:spcPts val="0"/>
              </a:spcBef>
              <a:spcAft>
                <a:spcPts val="0"/>
              </a:spcAft>
              <a:buNone/>
            </a:pPr>
            <a:endParaRPr/>
          </a:p>
        </p:txBody>
      </p:sp>
      <p:sp>
        <p:nvSpPr>
          <p:cNvPr id="282" name="Google Shape;282;g743da451a7_1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21805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43da451a7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43da451a7_1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Organizational change without adequate consultation with employees, paired with a culture of not informing or involving people on organizational decisions can be extremely stressful (Michie, 2002).  </a:t>
            </a:r>
            <a:endParaRPr/>
          </a:p>
          <a:p>
            <a:pPr marL="0" lvl="0" indent="0" algn="l" rtl="0">
              <a:spcBef>
                <a:spcPts val="0"/>
              </a:spcBef>
              <a:spcAft>
                <a:spcPts val="0"/>
              </a:spcAft>
              <a:buNone/>
            </a:pPr>
            <a:endParaRPr/>
          </a:p>
        </p:txBody>
      </p:sp>
      <p:sp>
        <p:nvSpPr>
          <p:cNvPr id="290" name="Google Shape;290;g743da451a7_1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52983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b011c4035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Robinson, J. (2017). The Effects of Stress on Your Body. Retrieved from </a:t>
            </a:r>
            <a:r>
              <a:rPr lang="en-US" u="sng">
                <a:solidFill>
                  <a:schemeClr val="hlink"/>
                </a:solidFill>
                <a:hlinkClick r:id="rId3"/>
              </a:rPr>
              <a:t>https://www.webmd.com/balance/stress-management/effects-of-stress-on-your-body</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Casarella, J. (2019). Stress Symptoms: Physical Effects of Stress on the Body. Retrieved from </a:t>
            </a:r>
            <a:r>
              <a:rPr lang="en-US" u="sng">
                <a:solidFill>
                  <a:schemeClr val="hlink"/>
                </a:solidFill>
                <a:hlinkClick r:id="rId4"/>
              </a:rPr>
              <a:t>https://www.webmd.com/balance/stress-management/stress-symptoms-effects_of-stress-on-the-body#2</a:t>
            </a:r>
            <a:r>
              <a:rPr lang="en-US"/>
              <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
        <p:nvSpPr>
          <p:cNvPr id="297" name="Google Shape;297;g6b011c403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197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four main categories of signs and symptoms of stress:  physical, emotional, cognitive, and behavioral.  These four categories will be described in detail on the following slides. </a:t>
            </a:r>
            <a:endParaRPr/>
          </a:p>
          <a:p>
            <a:pPr marL="0" lvl="0" indent="0" algn="l" rtl="0">
              <a:spcBef>
                <a:spcPts val="0"/>
              </a:spcBef>
              <a:spcAft>
                <a:spcPts val="0"/>
              </a:spcAft>
              <a:buNone/>
            </a:pPr>
            <a:endParaRPr/>
          </a:p>
          <a:p>
            <a:pPr marL="0" lvl="0" indent="0" algn="l" rtl="0">
              <a:spcBef>
                <a:spcPts val="0"/>
              </a:spcBef>
              <a:spcAft>
                <a:spcPts val="0"/>
              </a:spcAft>
              <a:buNone/>
            </a:pPr>
            <a:r>
              <a:rPr lang="en-US"/>
              <a:t>Casarella, J. (2019). Stress Symptoms: Physical Effects of Stress on the Body. Retrieved from https://www.webmd.com/balance/stress-management/stress-symptoms-effects_of-stress-on-the-body#2.</a:t>
            </a:r>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1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b011c4035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physical signs of stress include having a low level of energy, frequent headaches, digestive issues - including diarrhea, constipation, or nausea, aches, pains, tense muscles, chest pain, rapid heartbeat, insomnia, frequent colds and infections. </a:t>
            </a:r>
            <a:endParaRPr/>
          </a:p>
          <a:p>
            <a:pPr marL="0" lvl="0" indent="0" algn="l" rtl="0">
              <a:spcBef>
                <a:spcPts val="0"/>
              </a:spcBef>
              <a:spcAft>
                <a:spcPts val="0"/>
              </a:spcAft>
              <a:buNone/>
            </a:pPr>
            <a:endParaRPr/>
          </a:p>
          <a:p>
            <a:pPr marL="0" lvl="0" indent="0" algn="l" rtl="0">
              <a:spcBef>
                <a:spcPts val="0"/>
              </a:spcBef>
              <a:spcAft>
                <a:spcPts val="0"/>
              </a:spcAft>
              <a:buNone/>
            </a:pPr>
            <a:r>
              <a:rPr lang="en-US"/>
              <a:t>Casarella, J. (2019). Stress Symptoms: Physical Effects of Stress on the Body. Retrieved from https://www.webmd.com/balance/stress-management/stress-symptoms-effects_of-stress-on-the-body#2.</a:t>
            </a:r>
            <a:endParaRPr/>
          </a:p>
        </p:txBody>
      </p:sp>
      <p:sp>
        <p:nvSpPr>
          <p:cNvPr id="311" name="Google Shape;311;g6b011c403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433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b011c4035_1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emotional symptoms of stress include feelings of frustration and agitation, feeling overwhelmed, difficulty relaxing, feelings of low self-esteem and worthlessness, loneliness, and panic attacks.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Casarella, J. (2019). Stress Symptoms: Physical Effects of Stress on the Body. Retrieved from https://www.webmd.com/balance/stress-management/stress-symptoms-effects_of-stress-on-the-body#2.</a:t>
            </a:r>
            <a:endParaRPr/>
          </a:p>
        </p:txBody>
      </p:sp>
      <p:sp>
        <p:nvSpPr>
          <p:cNvPr id="318" name="Google Shape;318;g6b011c40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80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b011c4035_1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cognitive symptoms of stress include constant worrying, racing thoughts, forgetfulness and disorganization, inability to focus, poor judgement, and negativity.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Casarella, J. (2019). Stress Symptoms: Physical Effects of Stress on the Body. Retrieved from https://www.webmd.com/balance/stress-management/stress-symptoms-effects_of-stress-on-the-body#2.</a:t>
            </a:r>
            <a:endParaRPr/>
          </a:p>
        </p:txBody>
      </p:sp>
      <p:sp>
        <p:nvSpPr>
          <p:cNvPr id="325" name="Google Shape;325;g6b011c4035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01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b011c4035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behavioral symptoms of stress include changes in appetite, procrastination and avoidance of responsibilities, increased use of alcohol, drugs, or cigarettes, and nervous behaviors - including nail biting, fidgeting, and pacing.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Casarella, J. (2019). Stress Symptoms: Physical Effects of Stress on the Body. Retrieved from https://www.webmd.com/balance/stress-management/stress-symptoms-effects_of-stress-on-the-body#2.</a:t>
            </a:r>
            <a:endParaRPr/>
          </a:p>
        </p:txBody>
      </p:sp>
      <p:sp>
        <p:nvSpPr>
          <p:cNvPr id="332" name="Google Shape;332;g6b011c4035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52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477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also long-term effects of chronic stress that include mental health problems - including depression and anxiety, cardiovascular disease - including heart disease, high blood pressure, heart attacks, and stroke, obesity and eating disorders, skin and hair problems - including acne, psoriasis, and eczema, and gastrointestinal problems.  WebMD also notes that 43% of all adults suffer adverse health effects from stress. </a:t>
            </a:r>
            <a:endParaRPr/>
          </a:p>
          <a:p>
            <a:pPr marL="0" lvl="0" indent="0" algn="l" rtl="0">
              <a:spcBef>
                <a:spcPts val="0"/>
              </a:spcBef>
              <a:spcAft>
                <a:spcPts val="0"/>
              </a:spcAft>
              <a:buNone/>
            </a:pPr>
            <a:endParaRPr/>
          </a:p>
          <a:p>
            <a:pPr marL="0" lvl="0" indent="0" algn="l" rtl="0">
              <a:spcBef>
                <a:spcPts val="0"/>
              </a:spcBef>
              <a:spcAft>
                <a:spcPts val="0"/>
              </a:spcAft>
              <a:buNone/>
            </a:pPr>
            <a:r>
              <a:rPr lang="en-US"/>
              <a:t>Robinson, J. (2017). The Effects of Stress on Your Body. Retrieved from </a:t>
            </a:r>
            <a:r>
              <a:rPr lang="en-US" u="sng">
                <a:solidFill>
                  <a:schemeClr val="hlink"/>
                </a:solidFill>
                <a:hlinkClick r:id="rId3"/>
              </a:rPr>
              <a:t>https://www.webmd.com/balance/stress-management/effects-of-stress-on-your-body</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National Institute of Mental Health. (n.d.). 5 Things You Should Know About Stress. Retrieved from </a:t>
            </a:r>
            <a:r>
              <a:rPr lang="en-US" u="sng">
                <a:solidFill>
                  <a:schemeClr val="hlink"/>
                </a:solidFill>
                <a:hlinkClick r:id="rId4"/>
              </a:rPr>
              <a:t>https://www.nimh.nih.gov/health/publications/stress/5thingsshldknowaboutstress-508-03132017_142898.pdf</a:t>
            </a:r>
            <a:r>
              <a:rPr lang="en-US"/>
              <a:t>.</a:t>
            </a:r>
            <a:endParaRPr/>
          </a:p>
          <a:p>
            <a:pPr marL="0" lvl="0" indent="0" algn="l" rtl="0">
              <a:spcBef>
                <a:spcPts val="0"/>
              </a:spcBef>
              <a:spcAft>
                <a:spcPts val="0"/>
              </a:spcAft>
              <a:buNone/>
            </a:pPr>
            <a:endParaRPr/>
          </a:p>
        </p:txBody>
      </p:sp>
      <p:sp>
        <p:nvSpPr>
          <p:cNvPr id="339" name="Google Shape;33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996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43af2669f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a:highlight>
                  <a:srgbClr val="F9F9F9"/>
                </a:highlight>
                <a:latin typeface="Roboto"/>
                <a:ea typeface="Roboto"/>
                <a:cs typeface="Roboto"/>
                <a:sym typeface="Roboto"/>
              </a:rPr>
              <a:t>What is Stress? </a:t>
            </a:r>
            <a:r>
              <a:rPr lang="en-US" sz="2300" u="sng">
                <a:solidFill>
                  <a:srgbClr val="0563C1"/>
                </a:solidFill>
                <a:highlight>
                  <a:srgbClr val="F9F9F9"/>
                </a:highlight>
                <a:latin typeface="Roboto"/>
                <a:ea typeface="Roboto"/>
                <a:cs typeface="Roboto"/>
                <a:sym typeface="Roboto"/>
                <a:hlinkClick r:id="rId3"/>
              </a:rPr>
              <a:t>https://youtu.be/s93ywqFa6CM</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348" name="Google Shape;348;g743af2669f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7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44a5ea5d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image from </a:t>
            </a:r>
            <a:r>
              <a:rPr lang="en-US" sz="1100" u="sng">
                <a:solidFill>
                  <a:schemeClr val="hlink"/>
                </a:solidFill>
                <a:latin typeface="Arial"/>
                <a:ea typeface="Arial"/>
                <a:cs typeface="Arial"/>
                <a:sym typeface="Arial"/>
                <a:hlinkClick r:id="rId3"/>
              </a:rPr>
              <a:t>https://www.clipartwiki.com/iclip/xxmRRw_battery-clipart-free-clip-art-stock-illustrations-levels/</a:t>
            </a:r>
            <a:endParaRPr/>
          </a:p>
          <a:p>
            <a:pPr marL="0" lvl="0" indent="0" algn="l" rtl="0">
              <a:spcBef>
                <a:spcPts val="0"/>
              </a:spcBef>
              <a:spcAft>
                <a:spcPts val="0"/>
              </a:spcAft>
              <a:buNone/>
            </a:pPr>
            <a:endParaRPr/>
          </a:p>
        </p:txBody>
      </p:sp>
      <p:sp>
        <p:nvSpPr>
          <p:cNvPr id="361" name="Google Shape;361;g744a5ea5d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15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43af2669f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50000"/>
              </a:lnSpc>
              <a:spcBef>
                <a:spcPts val="0"/>
              </a:spcBef>
              <a:spcAft>
                <a:spcPts val="0"/>
              </a:spcAft>
              <a:buClr>
                <a:schemeClr val="dk1"/>
              </a:buClr>
              <a:buSzPts val="1100"/>
              <a:buFont typeface="Arial"/>
              <a:buNone/>
            </a:pPr>
            <a:r>
              <a:rPr lang="en-US" sz="1800">
                <a:solidFill>
                  <a:srgbClr val="414042"/>
                </a:solidFill>
                <a:latin typeface="Arial"/>
                <a:ea typeface="Arial"/>
                <a:cs typeface="Arial"/>
                <a:sym typeface="Arial"/>
              </a:rPr>
              <a:t>D.	All of the above</a:t>
            </a:r>
            <a:endParaRPr/>
          </a:p>
        </p:txBody>
      </p:sp>
      <p:sp>
        <p:nvSpPr>
          <p:cNvPr id="369" name="Google Shape;369;g743af2669f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78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44a5ea5dd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914400" lvl="0" indent="0" algn="l" rtl="0">
              <a:lnSpc>
                <a:spcPct val="150000"/>
              </a:lnSpc>
              <a:spcBef>
                <a:spcPts val="0"/>
              </a:spcBef>
              <a:spcAft>
                <a:spcPts val="0"/>
              </a:spcAft>
              <a:buNone/>
            </a:pPr>
            <a:r>
              <a:rPr lang="en-US" sz="1800">
                <a:latin typeface="Arial"/>
                <a:ea typeface="Arial"/>
                <a:cs typeface="Arial"/>
                <a:sym typeface="Arial"/>
              </a:rPr>
              <a:t>E. All of these can cause stress</a:t>
            </a:r>
            <a:endParaRPr/>
          </a:p>
        </p:txBody>
      </p:sp>
      <p:sp>
        <p:nvSpPr>
          <p:cNvPr id="377" name="Google Shape;377;g744a5ea5d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83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44a5ea5d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r>
              <a:rPr lang="en-US" sz="1800">
                <a:solidFill>
                  <a:srgbClr val="414042"/>
                </a:solidFill>
                <a:latin typeface="Arial"/>
                <a:ea typeface="Arial"/>
                <a:cs typeface="Arial"/>
                <a:sym typeface="Arial"/>
              </a:rPr>
              <a:t>D. Both B and C are correct</a:t>
            </a:r>
            <a:endParaRPr/>
          </a:p>
        </p:txBody>
      </p:sp>
      <p:sp>
        <p:nvSpPr>
          <p:cNvPr id="385" name="Google Shape;385;g744a5ea5d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415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44a5ea5dd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414042"/>
              </a:buClr>
              <a:buSzPts val="1400"/>
              <a:buFont typeface="Arial"/>
              <a:buAutoNum type="alphaUcPeriod"/>
            </a:pPr>
            <a:r>
              <a:rPr lang="en-US">
                <a:solidFill>
                  <a:srgbClr val="414042"/>
                </a:solidFill>
                <a:latin typeface="Arial"/>
                <a:ea typeface="Arial"/>
                <a:cs typeface="Arial"/>
                <a:sym typeface="Arial"/>
              </a:rPr>
              <a:t>Cognitive: I can concentrate better on my job</a:t>
            </a:r>
            <a:endParaRPr>
              <a:latin typeface="Arial"/>
              <a:ea typeface="Arial"/>
              <a:cs typeface="Arial"/>
              <a:sym typeface="Arial"/>
            </a:endParaRPr>
          </a:p>
          <a:p>
            <a:pPr marL="457200" lvl="0" indent="-317500" algn="l" rtl="0">
              <a:lnSpc>
                <a:spcPct val="100000"/>
              </a:lnSpc>
              <a:spcBef>
                <a:spcPts val="0"/>
              </a:spcBef>
              <a:spcAft>
                <a:spcPts val="0"/>
              </a:spcAft>
              <a:buClr>
                <a:srgbClr val="414042"/>
              </a:buClr>
              <a:buSzPts val="1400"/>
              <a:buFont typeface="Arial"/>
              <a:buAutoNum type="alphaUcPeriod"/>
            </a:pPr>
            <a:r>
              <a:rPr lang="en-US">
                <a:latin typeface="Arial"/>
                <a:ea typeface="Arial"/>
                <a:cs typeface="Arial"/>
                <a:sym typeface="Arial"/>
              </a:rPr>
              <a:t>Emotional and Behavioral: It will put me in a better mood and make work easier</a:t>
            </a:r>
            <a:endParaRPr>
              <a:latin typeface="Arial"/>
              <a:ea typeface="Arial"/>
              <a:cs typeface="Arial"/>
              <a:sym typeface="Arial"/>
            </a:endParaRPr>
          </a:p>
          <a:p>
            <a:pPr marL="457200" lvl="0" indent="-317500" algn="l" rtl="0">
              <a:lnSpc>
                <a:spcPct val="100000"/>
              </a:lnSpc>
              <a:spcBef>
                <a:spcPts val="0"/>
              </a:spcBef>
              <a:spcAft>
                <a:spcPts val="0"/>
              </a:spcAft>
              <a:buClr>
                <a:srgbClr val="414042"/>
              </a:buClr>
              <a:buSzPts val="1400"/>
              <a:buFont typeface="Arial"/>
              <a:buAutoNum type="alphaUcPeriod"/>
            </a:pPr>
            <a:r>
              <a:rPr lang="en-US">
                <a:latin typeface="Arial"/>
                <a:ea typeface="Arial"/>
                <a:cs typeface="Arial"/>
                <a:sym typeface="Arial"/>
              </a:rPr>
              <a:t>Physical: I will have better health and less sick days</a:t>
            </a:r>
            <a:endParaRPr>
              <a:latin typeface="Arial"/>
              <a:ea typeface="Arial"/>
              <a:cs typeface="Arial"/>
              <a:sym typeface="Arial"/>
            </a:endParaRPr>
          </a:p>
          <a:p>
            <a:pPr marL="457200" lvl="0" indent="-317500" algn="l" rtl="0">
              <a:lnSpc>
                <a:spcPct val="100000"/>
              </a:lnSpc>
              <a:spcBef>
                <a:spcPts val="0"/>
              </a:spcBef>
              <a:spcAft>
                <a:spcPts val="0"/>
              </a:spcAft>
              <a:buClr>
                <a:srgbClr val="414042"/>
              </a:buClr>
              <a:buSzPts val="1400"/>
              <a:buFont typeface="Arial"/>
              <a:buAutoNum type="alphaUcPeriod"/>
            </a:pPr>
            <a:r>
              <a:rPr lang="en-US">
                <a:highlight>
                  <a:srgbClr val="FFFF00"/>
                </a:highlight>
                <a:latin typeface="Arial"/>
                <a:ea typeface="Arial"/>
                <a:cs typeface="Arial"/>
                <a:sym typeface="Arial"/>
              </a:rPr>
              <a:t>All of the above</a:t>
            </a:r>
            <a:endParaRPr>
              <a:highlight>
                <a:srgbClr val="FFFF00"/>
              </a:highlight>
              <a:latin typeface="Arial"/>
              <a:ea typeface="Arial"/>
              <a:cs typeface="Arial"/>
              <a:sym typeface="Arial"/>
            </a:endParaRPr>
          </a:p>
          <a:p>
            <a:pPr marL="0" lvl="0" indent="0" algn="l" rtl="0">
              <a:spcBef>
                <a:spcPts val="1000"/>
              </a:spcBef>
              <a:spcAft>
                <a:spcPts val="0"/>
              </a:spcAft>
              <a:buNone/>
            </a:pPr>
            <a:endParaRPr/>
          </a:p>
        </p:txBody>
      </p:sp>
      <p:sp>
        <p:nvSpPr>
          <p:cNvPr id="393" name="Google Shape;393;g744a5ea5dd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02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6b2d0ae58f_2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6b2d0ae58f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52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Stress Assessment on WebMD Press the Orange Button to Get Started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latin typeface="Arial"/>
                <a:ea typeface="Arial"/>
                <a:cs typeface="Arial"/>
                <a:sym typeface="Arial"/>
                <a:hlinkClick r:id="rId3"/>
              </a:rPr>
              <a:t>https://www.webmd.com/balance/stress-management/stress-assessment/default.htm</a:t>
            </a:r>
            <a:endParaRPr sz="1100">
              <a:latin typeface="Arial"/>
              <a:ea typeface="Arial"/>
              <a:cs typeface="Arial"/>
              <a:sym typeface="Arial"/>
            </a:endParaRPr>
          </a:p>
          <a:p>
            <a:pPr marL="0" lvl="0" indent="0" algn="l" rtl="0">
              <a:spcBef>
                <a:spcPts val="0"/>
              </a:spcBef>
              <a:spcAft>
                <a:spcPts val="0"/>
              </a:spcAft>
              <a:buNone/>
            </a:pPr>
            <a:endParaRPr/>
          </a:p>
        </p:txBody>
      </p:sp>
      <p:sp>
        <p:nvSpPr>
          <p:cNvPr id="408" name="Google Shape;4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077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24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984"/>
              </a:spcBef>
              <a:spcAft>
                <a:spcPts val="0"/>
              </a:spcAft>
              <a:buClr>
                <a:schemeClr val="dk1"/>
              </a:buClr>
              <a:buSzPts val="1100"/>
              <a:buFont typeface="Arial"/>
              <a:buNone/>
            </a:pPr>
            <a:r>
              <a:rPr lang="en-US" sz="2400">
                <a:solidFill>
                  <a:schemeClr val="lt1"/>
                </a:solidFill>
                <a:latin typeface="Arial"/>
                <a:ea typeface="Arial"/>
                <a:cs typeface="Arial"/>
                <a:sym typeface="Arial"/>
              </a:rPr>
              <a:t>Techniques for Stress Management</a:t>
            </a: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088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5526c5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75526c58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Use graphics?  Hover over term to view definition. Provide example.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100" u="sng">
                <a:solidFill>
                  <a:schemeClr val="hlink"/>
                </a:solidFill>
                <a:latin typeface="Arial"/>
                <a:ea typeface="Arial"/>
                <a:cs typeface="Arial"/>
                <a:sym typeface="Arial"/>
                <a:hlinkClick r:id="rId3"/>
              </a:rPr>
              <a:t>https://www.psychologytoday.com/us/blog/what-matters-most/201701/10-new-strategies-stress-management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image from https://www.graphic.com.gh/lifestyle/life/managing-stress-after-the-festive-season.html</a:t>
            </a:r>
            <a:endParaRPr/>
          </a:p>
          <a:p>
            <a:pPr marL="0" marR="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320819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3 simple strategies to help you focus and de-stress</a:t>
            </a:r>
            <a:endParaRPr/>
          </a:p>
          <a:p>
            <a:pPr marL="0" lvl="0" indent="0" algn="l" rtl="0">
              <a:spcBef>
                <a:spcPts val="0"/>
              </a:spcBef>
              <a:spcAft>
                <a:spcPts val="0"/>
              </a:spcAft>
              <a:buNone/>
            </a:pPr>
            <a:r>
              <a:rPr lang="en-US"/>
              <a:t>Do daily distractions leave you feeling unfocused and stressed? Take a breath. Here are three great ways to start taking back control.</a:t>
            </a:r>
            <a:endParaRPr/>
          </a:p>
          <a:p>
            <a:pPr marL="0" lvl="0" indent="0" algn="l" rtl="0">
              <a:spcBef>
                <a:spcPts val="0"/>
              </a:spcBef>
              <a:spcAft>
                <a:spcPts val="0"/>
              </a:spcAft>
              <a:buNone/>
            </a:pPr>
            <a:r>
              <a:rPr lang="en-US"/>
              <a:t>By Mayo Clinic Staff</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https://www.mayoclinic.org/healthy-lifestyle/stress-management/in-depth/3-simple-strategies-to-help-you-focus-and-de-stress/art-20390057</a:t>
            </a:r>
            <a:endParaRPr/>
          </a:p>
          <a:p>
            <a:pPr marL="0" lvl="0" indent="0" algn="l" rtl="0">
              <a:spcBef>
                <a:spcPts val="0"/>
              </a:spcBef>
              <a:spcAft>
                <a:spcPts val="0"/>
              </a:spcAft>
              <a:buNone/>
            </a:pPr>
            <a:endParaRPr/>
          </a:p>
        </p:txBody>
      </p:sp>
      <p:sp>
        <p:nvSpPr>
          <p:cNvPr id="431" name="Google Shape;4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718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743af2669f_0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There is no single answer for managing stress, but science has discovered some simple steps you can take to limit the effects of stress. The following techniques are just a few that have been found to help. When you start to develop your stress management strategy you may also find new techniques or resources that are beneficial.</a:t>
            </a:r>
            <a:endParaRPr/>
          </a:p>
        </p:txBody>
      </p:sp>
      <p:sp>
        <p:nvSpPr>
          <p:cNvPr id="439" name="Google Shape;439;g743af2669f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190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Eating healthy is not only great for your body, but it can drastically alter how you perceive stressors.  Inside your brain, a host of chemical interactions dictate the way you view and interact with the world. Supplying your body with the best possible raw materials ensures that your brain functions correctly. Additionally, foods that contain omega 3 fatty acids have been shown to block the production of the stress hormone cortisol. In general, doctors recommend a balanced diet that limits the intake of processed or unhealthy foods. When you eat unhealthy foods regularly, you place physical stress on your body. Physical stress over time can manifest as negative emotional outcomes or behaviors. For more information read the following link. </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https://exploreim.ucla.edu/nutrition/eat-right-drink-well-stress-less-stress-reducing-foods-herbal-supplements-and-teas/</a:t>
            </a:r>
            <a:endParaRPr/>
          </a:p>
        </p:txBody>
      </p:sp>
      <p:sp>
        <p:nvSpPr>
          <p:cNvPr id="447" name="Google Shape;4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623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 as eating healthy benefits your body and mind, exercise also can reduce the effects of stress. Regular exercise optimizes routine functions within your body. As the physical systems in your body operate more effectively, they increase your energy levels. Exercise is an excellent option to reduce stress hormones within the body. People that exercise also develop healthy sleep habits, and normally build healthy immune systems. All these factors contribute to reduce stress and ensure that your body is more prepared to handle future stress. Lack of exercise can lead to physical ailments, which negatively impact both emotional and bodily health. Simply put, being unhealthy or ill causes stress that can build on other negative aspects of a person’s life and cause significant damage.</a:t>
            </a:r>
            <a:endParaRPr/>
          </a:p>
          <a:p>
            <a:pPr marL="0" lvl="0" indent="0" algn="l" rtl="0">
              <a:spcBef>
                <a:spcPts val="0"/>
              </a:spcBef>
              <a:spcAft>
                <a:spcPts val="0"/>
              </a:spcAft>
              <a:buNone/>
            </a:pPr>
            <a:r>
              <a:rPr lang="en-US"/>
              <a:t>for more information use the link </a:t>
            </a:r>
            <a:r>
              <a:rPr lang="en-US" sz="1100" u="sng">
                <a:solidFill>
                  <a:schemeClr val="hlink"/>
                </a:solidFill>
                <a:latin typeface="Arial"/>
                <a:ea typeface="Arial"/>
                <a:cs typeface="Arial"/>
                <a:sym typeface="Arial"/>
                <a:hlinkClick r:id="rId3"/>
              </a:rPr>
              <a:t>https://adaa.org/understanding-anxiety/related-illnesses/other-related-conditions/stress/physical-activity-reduces-st</a:t>
            </a:r>
            <a:endParaRPr/>
          </a:p>
        </p:txBody>
      </p:sp>
      <p:sp>
        <p:nvSpPr>
          <p:cNvPr id="454" name="Google Shape;45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846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43af2669f_0_1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solidFill>
                  <a:srgbClr val="111111"/>
                </a:solidFill>
                <a:latin typeface="Arial"/>
                <a:ea typeface="Arial"/>
                <a:cs typeface="Arial"/>
                <a:sym typeface="Arial"/>
              </a:rPr>
              <a:t>Need stress relief? Try the 4 A's</a:t>
            </a:r>
            <a:endParaRPr>
              <a:solidFill>
                <a:srgbClr val="111111"/>
              </a:solidFill>
              <a:latin typeface="Arial"/>
              <a:ea typeface="Arial"/>
              <a:cs typeface="Arial"/>
              <a:sym typeface="Arial"/>
            </a:endParaRPr>
          </a:p>
          <a:p>
            <a:pPr marL="0" lvl="0" indent="0" algn="l" rtl="0">
              <a:lnSpc>
                <a:spcPct val="100000"/>
              </a:lnSpc>
              <a:spcBef>
                <a:spcPts val="0"/>
              </a:spcBef>
              <a:spcAft>
                <a:spcPts val="0"/>
              </a:spcAft>
              <a:buNone/>
            </a:pPr>
            <a:r>
              <a:rPr lang="en-US">
                <a:solidFill>
                  <a:srgbClr val="111111"/>
                </a:solidFill>
                <a:latin typeface="Arial"/>
                <a:ea typeface="Arial"/>
                <a:cs typeface="Arial"/>
                <a:sym typeface="Arial"/>
              </a:rPr>
              <a:t>Expand your stress management toolkit by mastering these four strategies for coping with stress: avoid, alter, accept and adapt.</a:t>
            </a:r>
            <a:endParaRPr>
              <a:solidFill>
                <a:srgbClr val="111111"/>
              </a:solidFill>
              <a:latin typeface="Arial"/>
              <a:ea typeface="Arial"/>
              <a:cs typeface="Arial"/>
              <a:sym typeface="Arial"/>
            </a:endParaRPr>
          </a:p>
          <a:p>
            <a:pPr marL="0" lvl="0" indent="0" algn="l" rtl="0">
              <a:lnSpc>
                <a:spcPct val="100000"/>
              </a:lnSpc>
              <a:spcBef>
                <a:spcPts val="0"/>
              </a:spcBef>
              <a:spcAft>
                <a:spcPts val="0"/>
              </a:spcAft>
              <a:buNone/>
            </a:pPr>
            <a:r>
              <a:rPr lang="en-US">
                <a:solidFill>
                  <a:srgbClr val="111111"/>
                </a:solidFill>
                <a:latin typeface="Arial"/>
                <a:ea typeface="Arial"/>
                <a:cs typeface="Arial"/>
                <a:sym typeface="Arial"/>
              </a:rPr>
              <a:t>By Mayo Clinic Staff</a:t>
            </a:r>
            <a:endParaRPr>
              <a:solidFill>
                <a:srgbClr val="111111"/>
              </a:solidFill>
              <a:latin typeface="Arial"/>
              <a:ea typeface="Arial"/>
              <a:cs typeface="Arial"/>
              <a:sym typeface="Arial"/>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https://www.mayoclinic.org/healthy-lifestyle/stress-management/in-depth/stress-relief/art-20044476</a:t>
            </a:r>
            <a:endParaRPr/>
          </a:p>
          <a:p>
            <a:pPr marL="0" lvl="0" indent="0" algn="l" rtl="0">
              <a:spcBef>
                <a:spcPts val="0"/>
              </a:spcBef>
              <a:spcAft>
                <a:spcPts val="0"/>
              </a:spcAft>
              <a:buNone/>
            </a:pPr>
            <a:endParaRPr/>
          </a:p>
          <a:p>
            <a:pPr marL="0" lvl="0" indent="0" algn="l" rtl="0">
              <a:spcBef>
                <a:spcPts val="0"/>
              </a:spcBef>
              <a:spcAft>
                <a:spcPts val="0"/>
              </a:spcAft>
              <a:buNone/>
            </a:pPr>
            <a:r>
              <a:rPr lang="en-US"/>
              <a:t>Image from</a:t>
            </a:r>
            <a:endParaRPr/>
          </a:p>
          <a:p>
            <a:pPr marL="0" lvl="0" indent="0" algn="l" rtl="0">
              <a:spcBef>
                <a:spcPts val="0"/>
              </a:spcBef>
              <a:spcAft>
                <a:spcPts val="0"/>
              </a:spcAft>
              <a:buNone/>
            </a:pPr>
            <a:r>
              <a:rPr lang="en-US" u="sng">
                <a:solidFill>
                  <a:schemeClr val="hlink"/>
                </a:solidFill>
                <a:hlinkClick r:id="rId4"/>
              </a:rPr>
              <a:t>https://www.facebook.com/permalink.php?story_fbid=2299355623439167&amp;id=784307731610638</a:t>
            </a:r>
            <a:endParaRPr/>
          </a:p>
          <a:p>
            <a:pPr marL="0" lvl="0" indent="0" algn="l" rtl="0">
              <a:spcBef>
                <a:spcPts val="0"/>
              </a:spcBef>
              <a:spcAft>
                <a:spcPts val="0"/>
              </a:spcAft>
              <a:buNone/>
            </a:pPr>
            <a:endParaRPr/>
          </a:p>
        </p:txBody>
      </p:sp>
      <p:sp>
        <p:nvSpPr>
          <p:cNvPr id="461" name="Google Shape;461;g743af2669f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281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742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087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b2d0ae58f_9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b2d0ae58f_9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6b2d0ae58f_9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3789109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6b2d0ae58f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6b2d0ae58f_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Dealing with difficult customers is hard and stressfull. The following  link provides helpful tips for making the situation easier. </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https://www.mindtools.com/pages/article/unhappy-customers.htm</a:t>
            </a:r>
            <a:endParaRPr/>
          </a:p>
        </p:txBody>
      </p:sp>
      <p:sp>
        <p:nvSpPr>
          <p:cNvPr id="492" name="Google Shape;492;g6b2d0ae58f_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421385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b2d0ae58f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https://www.graphic.com.gh/lifestyle/life/managing-stress-after-the-festive-season.html</a:t>
            </a:r>
            <a:endParaRPr/>
          </a:p>
        </p:txBody>
      </p:sp>
      <p:sp>
        <p:nvSpPr>
          <p:cNvPr id="219" name="Google Shape;219;g6b2d0ae58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078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b2d0ae58f_9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b2d0ae58f_9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6b2d0ae58f_9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65170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b2d0ae58f_9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6b2d0ae58f_9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Helpful link for managing on the job stress </a:t>
            </a:r>
            <a:r>
              <a:rPr lang="en-US" sz="1100" u="sng">
                <a:solidFill>
                  <a:schemeClr val="hlink"/>
                </a:solidFill>
                <a:latin typeface="Arial"/>
                <a:ea typeface="Arial"/>
                <a:cs typeface="Arial"/>
                <a:sym typeface="Arial"/>
                <a:hlinkClick r:id="rId3"/>
              </a:rPr>
              <a:t>https://www.mayoclinic.org/healthy-lifestyle/stress-management/in-depth/coping-with-stress/art-20048369</a:t>
            </a:r>
            <a:endParaRPr/>
          </a:p>
        </p:txBody>
      </p:sp>
      <p:sp>
        <p:nvSpPr>
          <p:cNvPr id="508" name="Google Shape;508;g6b2d0ae58f_9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893612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highlight>
                  <a:srgbClr val="F9F9F9"/>
                </a:highlight>
                <a:latin typeface="Roboto"/>
                <a:ea typeface="Roboto"/>
                <a:cs typeface="Roboto"/>
                <a:sym typeface="Roboto"/>
              </a:rPr>
              <a:t>Wellcast - Workplace Stress</a:t>
            </a:r>
            <a:endParaRPr>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highlight>
                  <a:srgbClr val="F9F9F9"/>
                </a:highlight>
                <a:latin typeface="Roboto"/>
                <a:ea typeface="Roboto"/>
                <a:cs typeface="Roboto"/>
                <a:sym typeface="Roboto"/>
              </a:rPr>
              <a:t>Watch the video below and make a plan for dealing with stress!</a:t>
            </a:r>
            <a:endParaRPr>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highlight>
                  <a:srgbClr val="F9F9F9"/>
                </a:highlight>
                <a:latin typeface="Roboto"/>
                <a:ea typeface="Roboto"/>
                <a:cs typeface="Roboto"/>
                <a:sym typeface="Roboto"/>
                <a:hlinkClick r:id="rId3"/>
              </a:rPr>
              <a:t>https://youtu.be/k8sFw8HMe6c</a:t>
            </a:r>
            <a:endParaRPr>
              <a:highlight>
                <a:srgbClr val="F9F9F9"/>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50">
                <a:solidFill>
                  <a:srgbClr val="0D0D0D"/>
                </a:solidFill>
                <a:highlight>
                  <a:srgbClr val="F9F9F9"/>
                </a:highlight>
                <a:latin typeface="Roboto"/>
                <a:ea typeface="Roboto"/>
                <a:cs typeface="Roboto"/>
                <a:sym typeface="Roboto"/>
              </a:rPr>
              <a:t>This video covers a three-step system to combating office stress and keeping you healthy and sane.</a:t>
            </a:r>
            <a:endParaRPr sz="1050">
              <a:solidFill>
                <a:srgbClr val="0D0D0D"/>
              </a:solidFill>
              <a:highlight>
                <a:srgbClr val="F9F9F9"/>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On a blank page and make three columns label them at the top: Remove, Change and Accept.</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Now think of the five most stressful situations at your current workplace. These might include your salary your boss your co-workers or your</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output. Start by placing these stressors into each category. Start with a larger one like your salary. You do have the decision to A. remove yourself from your</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current workplace and find a better job B. change your situation by asking for a raise or C. accept the situation that you're in. </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Once you've divided these stressors, write out five short action plans for each situation. For example, if you've</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chosen to change an unpleasant situation with your co-worker, map out exactly how you're going to do that. Move your desk or if it's really bad, maybe you could</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talk to your supervisor. Remember, acceptance isn't necessarily avoidance. Sometimes dealing with stress is as simple as learning how to put your</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frustrations into perspective. Congratulations you've just identified your top five stressors and better yet you know what you're gonna do to make a</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difference. That is a huge accomplishment because you've transformed negative elements in your life into opportunities to re-engage and grow.</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Let's recap: You can't completely avoid workplace stress but you can deal with it in a more productive way.</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Excess stress can lead to higher blood pressure and even diabetes so to combat stress at your job, use your journal to divide those stressors into three very specific categories:</a:t>
            </a:r>
            <a:endParaRPr sz="1000">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000">
                <a:latin typeface="Roboto"/>
                <a:ea typeface="Roboto"/>
                <a:cs typeface="Roboto"/>
                <a:sym typeface="Roboto"/>
              </a:rPr>
              <a:t>Remove, Accept and Change. Then figure out concrete plans how to react to these stressors healthfully.</a:t>
            </a:r>
            <a:endParaRPr sz="10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highlight>
                <a:srgbClr val="F9F9F9"/>
              </a:highlight>
              <a:latin typeface="Roboto"/>
              <a:ea typeface="Roboto"/>
              <a:cs typeface="Roboto"/>
              <a:sym typeface="Roboto"/>
            </a:endParaRPr>
          </a:p>
          <a:p>
            <a:pPr marL="0" lvl="0" indent="0" algn="l" rtl="0">
              <a:spcBef>
                <a:spcPts val="0"/>
              </a:spcBef>
              <a:spcAft>
                <a:spcPts val="0"/>
              </a:spcAft>
              <a:buNone/>
            </a:pPr>
            <a:endParaRPr/>
          </a:p>
        </p:txBody>
      </p:sp>
      <p:sp>
        <p:nvSpPr>
          <p:cNvPr id="515" name="Google Shape;51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159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743af2669f_0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highlight>
                  <a:srgbClr val="F9F9F9"/>
                </a:highlight>
                <a:latin typeface="Arial"/>
                <a:ea typeface="Arial"/>
                <a:cs typeface="Arial"/>
                <a:sym typeface="Arial"/>
              </a:rPr>
              <a:t>Tips on how to manage everyday stress</a:t>
            </a:r>
            <a:endParaRPr>
              <a:highlight>
                <a:srgbClr val="F9F9F9"/>
              </a:highlight>
              <a:latin typeface="Arial"/>
              <a:ea typeface="Arial"/>
              <a:cs typeface="Arial"/>
              <a:sym typeface="Arial"/>
            </a:endParaRPr>
          </a:p>
          <a:p>
            <a:pPr marL="342900" lvl="0" indent="-190500" algn="l" rtl="0">
              <a:lnSpc>
                <a:spcPct val="90000"/>
              </a:lnSpc>
              <a:spcBef>
                <a:spcPts val="0"/>
              </a:spcBef>
              <a:spcAft>
                <a:spcPts val="0"/>
              </a:spcAft>
              <a:buClr>
                <a:schemeClr val="dk1"/>
              </a:buClr>
              <a:buSzPts val="2400"/>
              <a:buFont typeface="Arial"/>
              <a:buNone/>
            </a:pPr>
            <a:r>
              <a:rPr lang="en-US" u="sng">
                <a:solidFill>
                  <a:srgbClr val="0563C1"/>
                </a:solidFill>
                <a:latin typeface="Arial"/>
                <a:ea typeface="Arial"/>
                <a:cs typeface="Arial"/>
                <a:sym typeface="Arial"/>
                <a:hlinkClick r:id="rId3"/>
              </a:rPr>
              <a:t>https://youtu.be/xKY6YrKamqM</a:t>
            </a:r>
            <a:endParaRPr>
              <a:latin typeface="Arial"/>
              <a:ea typeface="Arial"/>
              <a:cs typeface="Arial"/>
              <a:sym typeface="Arial"/>
            </a:endParaRPr>
          </a:p>
          <a:p>
            <a:pPr marL="0" lvl="0" indent="0" algn="l" rtl="0">
              <a:spcBef>
                <a:spcPts val="0"/>
              </a:spcBef>
              <a:spcAft>
                <a:spcPts val="0"/>
              </a:spcAft>
              <a:buNone/>
            </a:pPr>
            <a:endParaRPr/>
          </a:p>
        </p:txBody>
      </p:sp>
      <p:sp>
        <p:nvSpPr>
          <p:cNvPr id="526" name="Google Shape;526;g743af2669f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873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743af2669f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AutoNum type="arabicPeriod"/>
            </a:pPr>
            <a:r>
              <a:rPr lang="en-US"/>
              <a:t>Which option is not a good way to manage internal stress in the workplace?</a:t>
            </a:r>
            <a:endParaRPr/>
          </a:p>
          <a:p>
            <a:pPr marL="457200" lvl="0" indent="-304800" algn="l" rtl="0">
              <a:lnSpc>
                <a:spcPct val="150000"/>
              </a:lnSpc>
              <a:spcBef>
                <a:spcPts val="0"/>
              </a:spcBef>
              <a:spcAft>
                <a:spcPts val="0"/>
              </a:spcAft>
              <a:buClr>
                <a:schemeClr val="dk1"/>
              </a:buClr>
              <a:buSzPts val="1200"/>
              <a:buAutoNum type="arabicPeriod"/>
            </a:pPr>
            <a:r>
              <a:rPr lang="en-US"/>
              <a:t>Can you manage internal stress?</a:t>
            </a:r>
            <a:endParaRPr/>
          </a:p>
          <a:p>
            <a:pPr marL="457200" lvl="0" indent="-304800" algn="l" rtl="0">
              <a:lnSpc>
                <a:spcPct val="150000"/>
              </a:lnSpc>
              <a:spcBef>
                <a:spcPts val="0"/>
              </a:spcBef>
              <a:spcAft>
                <a:spcPts val="0"/>
              </a:spcAft>
              <a:buClr>
                <a:schemeClr val="dk1"/>
              </a:buClr>
              <a:buSzPts val="1200"/>
              <a:buAutoNum type="arabicPeriod"/>
            </a:pPr>
            <a:r>
              <a:rPr lang="en-US"/>
              <a:t>How can you respond to external stress at work?</a:t>
            </a:r>
            <a:endParaRPr/>
          </a:p>
          <a:p>
            <a:pPr marL="457200" lvl="0" indent="-304800" algn="l" rtl="0">
              <a:spcBef>
                <a:spcPts val="0"/>
              </a:spcBef>
              <a:spcAft>
                <a:spcPts val="0"/>
              </a:spcAft>
              <a:buClr>
                <a:schemeClr val="dk1"/>
              </a:buClr>
              <a:buSzPts val="1200"/>
              <a:buAutoNum type="arabicPeriod"/>
            </a:pPr>
            <a:r>
              <a:rPr lang="en-US"/>
              <a:t>How can you make a plan to reduce stress on the job? </a:t>
            </a:r>
            <a:endParaRPr/>
          </a:p>
          <a:p>
            <a:pPr marL="0" lvl="0" indent="0" algn="l" rtl="0">
              <a:spcBef>
                <a:spcPts val="0"/>
              </a:spcBef>
              <a:spcAft>
                <a:spcPts val="0"/>
              </a:spcAft>
              <a:buNone/>
            </a:pPr>
            <a:endParaRPr/>
          </a:p>
        </p:txBody>
      </p:sp>
      <p:sp>
        <p:nvSpPr>
          <p:cNvPr id="539" name="Google Shape;539;g743af2669f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324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44a5ea5dd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50000"/>
              </a:lnSpc>
              <a:spcBef>
                <a:spcPts val="0"/>
              </a:spcBef>
              <a:spcAft>
                <a:spcPts val="0"/>
              </a:spcAft>
              <a:buClr>
                <a:schemeClr val="dk1"/>
              </a:buClr>
              <a:buSzPts val="1100"/>
              <a:buFont typeface="Arial"/>
              <a:buNone/>
            </a:pPr>
            <a:r>
              <a:rPr lang="en-US" sz="1800">
                <a:solidFill>
                  <a:srgbClr val="414042"/>
                </a:solidFill>
                <a:latin typeface="Arial"/>
                <a:ea typeface="Arial"/>
                <a:cs typeface="Arial"/>
                <a:sym typeface="Arial"/>
              </a:rPr>
              <a:t>B.	Mindlessly yell at someone that</a:t>
            </a:r>
            <a:endParaRPr sz="1800">
              <a:solidFill>
                <a:srgbClr val="414042"/>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1100"/>
              <a:buFont typeface="Arial"/>
              <a:buNone/>
            </a:pPr>
            <a:r>
              <a:rPr lang="en-US" sz="1800">
                <a:solidFill>
                  <a:srgbClr val="414042"/>
                </a:solidFill>
                <a:latin typeface="Arial"/>
                <a:ea typeface="Arial"/>
                <a:cs typeface="Arial"/>
                <a:sym typeface="Arial"/>
              </a:rPr>
              <a:t>makes you angry</a:t>
            </a:r>
            <a:endParaRPr/>
          </a:p>
        </p:txBody>
      </p:sp>
      <p:sp>
        <p:nvSpPr>
          <p:cNvPr id="547" name="Google Shape;547;g744a5ea5dd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441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44a5ea5dd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50000"/>
              </a:lnSpc>
              <a:spcBef>
                <a:spcPts val="0"/>
              </a:spcBef>
              <a:spcAft>
                <a:spcPts val="0"/>
              </a:spcAft>
              <a:buClr>
                <a:srgbClr val="414042"/>
              </a:buClr>
              <a:buSzPts val="2400"/>
              <a:buFont typeface="Arial"/>
              <a:buNone/>
            </a:pPr>
            <a:r>
              <a:rPr lang="en-US" sz="1800">
                <a:latin typeface="Arial"/>
                <a:ea typeface="Arial"/>
                <a:cs typeface="Arial"/>
                <a:sym typeface="Arial"/>
              </a:rPr>
              <a:t>D.	All of the above</a:t>
            </a:r>
            <a:endParaRPr/>
          </a:p>
        </p:txBody>
      </p:sp>
      <p:sp>
        <p:nvSpPr>
          <p:cNvPr id="555" name="Google Shape;555;g744a5ea5dd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509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744a5ea5dd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800">
                <a:solidFill>
                  <a:srgbClr val="414042"/>
                </a:solidFill>
                <a:latin typeface="Arial"/>
                <a:ea typeface="Arial"/>
                <a:cs typeface="Arial"/>
                <a:sym typeface="Arial"/>
              </a:rPr>
              <a:t>	D. 	All of the above</a:t>
            </a:r>
            <a:endParaRPr/>
          </a:p>
        </p:txBody>
      </p:sp>
      <p:sp>
        <p:nvSpPr>
          <p:cNvPr id="563" name="Google Shape;563;g744a5ea5dd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767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44a5ea5dd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457200" algn="l" rtl="0">
              <a:lnSpc>
                <a:spcPct val="150000"/>
              </a:lnSpc>
              <a:spcBef>
                <a:spcPts val="0"/>
              </a:spcBef>
              <a:spcAft>
                <a:spcPts val="0"/>
              </a:spcAft>
              <a:buClr>
                <a:schemeClr val="dk1"/>
              </a:buClr>
              <a:buSzPts val="1100"/>
              <a:buFont typeface="Arial"/>
              <a:buNone/>
            </a:pPr>
            <a:r>
              <a:rPr lang="en-US" sz="1800">
                <a:latin typeface="Arial"/>
                <a:ea typeface="Arial"/>
                <a:cs typeface="Arial"/>
                <a:sym typeface="Arial"/>
              </a:rPr>
              <a:t>E.	All of the above</a:t>
            </a:r>
            <a:endParaRPr/>
          </a:p>
        </p:txBody>
      </p:sp>
      <p:sp>
        <p:nvSpPr>
          <p:cNvPr id="571" name="Google Shape;571;g744a5ea5d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651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097d53c6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g7097d53c6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96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Stress can happen to anyone at anytime.  This slide provides common examples that employees might be experiencing at any given moment.  What other situations do you find to be stressful?</a:t>
            </a:r>
            <a:endParaRPr/>
          </a:p>
        </p:txBody>
      </p:sp>
      <p:sp>
        <p:nvSpPr>
          <p:cNvPr id="226" name="Google Shape;2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980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743af2669f_0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image from </a:t>
            </a:r>
            <a:r>
              <a:rPr lang="en-US" sz="1100" u="sng">
                <a:solidFill>
                  <a:schemeClr val="hlink"/>
                </a:solidFill>
                <a:latin typeface="Arial"/>
                <a:ea typeface="Arial"/>
                <a:cs typeface="Arial"/>
                <a:sym typeface="Arial"/>
                <a:hlinkClick r:id="rId3"/>
              </a:rPr>
              <a:t>https://blog.neongoldfish.com/website-design/website-features-to-avoid</a:t>
            </a:r>
            <a:endParaRPr/>
          </a:p>
          <a:p>
            <a:pPr marL="0" lvl="0" indent="0" algn="l" rtl="0">
              <a:spcBef>
                <a:spcPts val="0"/>
              </a:spcBef>
              <a:spcAft>
                <a:spcPts val="0"/>
              </a:spcAft>
              <a:buNone/>
            </a:pPr>
            <a:endParaRPr/>
          </a:p>
        </p:txBody>
      </p:sp>
      <p:sp>
        <p:nvSpPr>
          <p:cNvPr id="585" name="Google Shape;585;g743af2669f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405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22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Hover over each phrase for the definition:</a:t>
            </a:r>
            <a:endParaRPr/>
          </a:p>
          <a:p>
            <a:pPr marL="457200" marR="0" lvl="0" indent="-317500" algn="l" rtl="0">
              <a:lnSpc>
                <a:spcPct val="100000"/>
              </a:lnSpc>
              <a:spcBef>
                <a:spcPts val="0"/>
              </a:spcBef>
              <a:spcAft>
                <a:spcPts val="0"/>
              </a:spcAft>
              <a:buSzPts val="1400"/>
              <a:buChar char="●"/>
            </a:pPr>
            <a:r>
              <a:rPr lang="en-US"/>
              <a:t>Acute stress can be described as  a moment of crisis.  For example, acute stress can be experienced when you are driving, and your heart starts racing after avoiding a collision.</a:t>
            </a:r>
            <a:endParaRPr/>
          </a:p>
          <a:p>
            <a:pPr marL="457200" marR="0" lvl="0" indent="-317500" algn="l" rtl="0">
              <a:lnSpc>
                <a:spcPct val="100000"/>
              </a:lnSpc>
              <a:spcBef>
                <a:spcPts val="0"/>
              </a:spcBef>
              <a:spcAft>
                <a:spcPts val="0"/>
              </a:spcAft>
              <a:buSzPts val="1400"/>
              <a:buChar char="●"/>
            </a:pPr>
            <a:r>
              <a:rPr lang="en-US"/>
              <a:t>Episodic acute stress can be described as having multiple moments of crisis over time.  For example, having a supervisor who constantly assigns last minute projects can be an example on episodic acute stress.</a:t>
            </a:r>
            <a:endParaRPr/>
          </a:p>
          <a:p>
            <a:pPr marL="457200" marR="0" lvl="0" indent="-317500" algn="l" rtl="0">
              <a:lnSpc>
                <a:spcPct val="100000"/>
              </a:lnSpc>
              <a:spcBef>
                <a:spcPts val="0"/>
              </a:spcBef>
              <a:spcAft>
                <a:spcPts val="0"/>
              </a:spcAft>
              <a:buSzPts val="1400"/>
              <a:buChar char="●"/>
            </a:pPr>
            <a:r>
              <a:rPr lang="en-US"/>
              <a:t>Chronic stress is stress that lasts for a long time.  Examples of chronic stress tend to be over the course of months or years, like having to live paycheck to paycheck or having a long term illness.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To read more about the three main types of stress, select the following link: </a:t>
            </a:r>
            <a:r>
              <a:rPr lang="en-US" u="sng">
                <a:solidFill>
                  <a:schemeClr val="hlink"/>
                </a:solidFill>
                <a:hlinkClick r:id="rId3"/>
              </a:rPr>
              <a:t>https://www.psychologytoday.com/us/blog/open-gently/201812/the-three-types-stress</a:t>
            </a:r>
            <a:r>
              <a:rPr lang="en-US"/>
              <a:t>. </a:t>
            </a:r>
            <a:endParaRPr/>
          </a:p>
        </p:txBody>
      </p:sp>
    </p:spTree>
    <p:extLst>
      <p:ext uri="{BB962C8B-B14F-4D97-AF65-F5344CB8AC3E}">
        <p14:creationId xmlns:p14="http://schemas.microsoft.com/office/powerpoint/2010/main" val="292316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43da451a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43da451a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743da451a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94845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43da451a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43da451a7_1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workplace is a source of both demands and pressures causing stress and the structural and social resources to counter stress (Michie, 2002).  The above outlined categories of factors associated with stress and health risks with he first two associated with the content of work and the last three with the social and organizational context of work (Michie, 2002).</a:t>
            </a:r>
            <a:endParaRPr/>
          </a:p>
          <a:p>
            <a:pPr marL="0" lvl="0" indent="0" algn="l" rtl="0">
              <a:spcBef>
                <a:spcPts val="0"/>
              </a:spcBef>
              <a:spcAft>
                <a:spcPts val="0"/>
              </a:spcAft>
              <a:buNone/>
            </a:pPr>
            <a:endParaRPr/>
          </a:p>
        </p:txBody>
      </p:sp>
      <p:sp>
        <p:nvSpPr>
          <p:cNvPr id="248" name="Google Shape;248;g743da451a7_1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02601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43da451a7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43da451a7_1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Those factors intrinsic to the job include working long hours, work overload, time pressure, difficulty of tasks,  lack of breaks, and poor physical working conditions (Michie, 2002).</a:t>
            </a:r>
            <a:endParaRPr/>
          </a:p>
          <a:p>
            <a:pPr marL="0" lvl="0" indent="0" algn="l" rtl="0">
              <a:spcBef>
                <a:spcPts val="0"/>
              </a:spcBef>
              <a:spcAft>
                <a:spcPts val="0"/>
              </a:spcAft>
              <a:buNone/>
            </a:pPr>
            <a:endParaRPr/>
          </a:p>
        </p:txBody>
      </p:sp>
      <p:sp>
        <p:nvSpPr>
          <p:cNvPr id="257" name="Google Shape;257;g743da451a7_1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86241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01426A"/>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547027" y="3737113"/>
            <a:ext cx="1024466" cy="1024466"/>
          </a:xfrm>
          <a:prstGeom prst="rect">
            <a:avLst/>
          </a:prstGeom>
          <a:noFill/>
          <a:ln>
            <a:noFill/>
          </a:ln>
        </p:spPr>
      </p:pic>
      <p:sp>
        <p:nvSpPr>
          <p:cNvPr id="14" name="Google Shape;14;p2"/>
          <p:cNvSpPr txBox="1">
            <a:spLocks noGrp="1"/>
          </p:cNvSpPr>
          <p:nvPr>
            <p:ph type="body" idx="1"/>
          </p:nvPr>
        </p:nvSpPr>
        <p:spPr>
          <a:xfrm>
            <a:off x="550015" y="2079010"/>
            <a:ext cx="3152555" cy="84199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5" name="Google Shape;15;p2"/>
          <p:cNvSpPr txBox="1">
            <a:spLocks noGrp="1"/>
          </p:cNvSpPr>
          <p:nvPr>
            <p:ph type="body" idx="2"/>
          </p:nvPr>
        </p:nvSpPr>
        <p:spPr>
          <a:xfrm>
            <a:off x="550015" y="415102"/>
            <a:ext cx="3152555" cy="84199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6" name="Google Shape;16;p2"/>
          <p:cNvSpPr>
            <a:spLocks noGrp="1"/>
          </p:cNvSpPr>
          <p:nvPr>
            <p:ph type="pic" idx="3"/>
          </p:nvPr>
        </p:nvSpPr>
        <p:spPr>
          <a:xfrm>
            <a:off x="4237038" y="0"/>
            <a:ext cx="4906962" cy="5143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7" name="Google Shape;17;p2"/>
          <p:cNvSpPr/>
          <p:nvPr/>
        </p:nvSpPr>
        <p:spPr>
          <a:xfrm>
            <a:off x="0" y="5079145"/>
            <a:ext cx="4237038"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01426A"/>
        </a:solidFill>
        <a:effectLst/>
      </p:bgPr>
    </p:bg>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1"/>
          <p:cNvSpPr txBox="1">
            <a:spLocks noGrp="1"/>
          </p:cNvSpPr>
          <p:nvPr>
            <p:ph type="body" idx="1"/>
          </p:nvPr>
        </p:nvSpPr>
        <p:spPr>
          <a:xfrm>
            <a:off x="1403684" y="1390505"/>
            <a:ext cx="7210927" cy="3331029"/>
          </a:xfrm>
          <a:prstGeom prst="rect">
            <a:avLst/>
          </a:prstGeom>
          <a:noFill/>
          <a:ln>
            <a:noFill/>
          </a:ln>
        </p:spPr>
        <p:txBody>
          <a:bodyPr spcFirstLastPara="1" wrap="square" lIns="0" tIns="0" rIns="0" bIns="0" anchor="t" anchorCtr="0">
            <a:noAutofit/>
          </a:bodyPr>
          <a:lstStyle>
            <a:lvl1pPr marL="457200" marR="0" lvl="0" indent="-381000" algn="l" rtl="0">
              <a:spcBef>
                <a:spcPts val="984"/>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rgbClr val="A9C23F"/>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01426A"/>
        </a:solidFill>
        <a:effectLst/>
      </p:bgPr>
    </p:bg>
    <p:spTree>
      <p:nvGrpSpPr>
        <p:cNvPr id="1" name="Shape 65"/>
        <p:cNvGrpSpPr/>
        <p:nvPr/>
      </p:nvGrpSpPr>
      <p:grpSpPr>
        <a:xfrm>
          <a:off x="0" y="0"/>
          <a:ext cx="0" cy="0"/>
          <a:chOff x="0" y="0"/>
          <a:chExt cx="0" cy="0"/>
        </a:xfrm>
      </p:grpSpPr>
      <p:sp>
        <p:nvSpPr>
          <p:cNvPr id="66" name="Google Shape;66;p12"/>
          <p:cNvSpPr>
            <a:spLocks noGrp="1"/>
          </p:cNvSpPr>
          <p:nvPr>
            <p:ph type="pic" idx="2"/>
          </p:nvPr>
        </p:nvSpPr>
        <p:spPr>
          <a:xfrm>
            <a:off x="1403684" y="2073728"/>
            <a:ext cx="1902279" cy="1506538"/>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67" name="Google Shape;67;p12"/>
          <p:cNvSpPr txBox="1">
            <a:spLocks noGrp="1"/>
          </p:cNvSpPr>
          <p:nvPr>
            <p:ph type="body" idx="1"/>
          </p:nvPr>
        </p:nvSpPr>
        <p:spPr>
          <a:xfrm>
            <a:off x="3780064" y="1526720"/>
            <a:ext cx="4834547" cy="3331029"/>
          </a:xfrm>
          <a:prstGeom prst="rect">
            <a:avLst/>
          </a:prstGeom>
          <a:noFill/>
          <a:ln>
            <a:noFill/>
          </a:ln>
        </p:spPr>
        <p:txBody>
          <a:bodyPr spcFirstLastPara="1" wrap="square" lIns="0" tIns="0" rIns="0" bIns="0" anchor="t" anchorCtr="0">
            <a:noAutofit/>
          </a:bodyPr>
          <a:lstStyle>
            <a:lvl1pPr marL="457200" marR="0" lvl="0" indent="-406400" algn="l" rtl="0">
              <a:spcBef>
                <a:spcPts val="984"/>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rgbClr val="A9C23F"/>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68" name="Google Shape;68;p12"/>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01426A"/>
        </a:solidFill>
        <a:effectLst/>
      </p:bgPr>
    </p:bg>
    <p:spTree>
      <p:nvGrpSpPr>
        <p:cNvPr id="1" name="Shape 69"/>
        <p:cNvGrpSpPr/>
        <p:nvPr/>
      </p:nvGrpSpPr>
      <p:grpSpPr>
        <a:xfrm>
          <a:off x="0" y="0"/>
          <a:ext cx="0" cy="0"/>
          <a:chOff x="0" y="0"/>
          <a:chExt cx="0" cy="0"/>
        </a:xfrm>
      </p:grpSpPr>
      <p:sp>
        <p:nvSpPr>
          <p:cNvPr id="70" name="Google Shape;70;p13"/>
          <p:cNvSpPr>
            <a:spLocks noGrp="1"/>
          </p:cNvSpPr>
          <p:nvPr>
            <p:ph type="pic" idx="2"/>
          </p:nvPr>
        </p:nvSpPr>
        <p:spPr>
          <a:xfrm>
            <a:off x="6712332" y="2073728"/>
            <a:ext cx="1902279" cy="1506538"/>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71" name="Google Shape;71;p13"/>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3"/>
          <p:cNvSpPr txBox="1">
            <a:spLocks noGrp="1"/>
          </p:cNvSpPr>
          <p:nvPr>
            <p:ph type="body" idx="1"/>
          </p:nvPr>
        </p:nvSpPr>
        <p:spPr>
          <a:xfrm>
            <a:off x="1403684" y="1526720"/>
            <a:ext cx="4834547" cy="3331029"/>
          </a:xfrm>
          <a:prstGeom prst="rect">
            <a:avLst/>
          </a:prstGeom>
          <a:noFill/>
          <a:ln>
            <a:noFill/>
          </a:ln>
        </p:spPr>
        <p:txBody>
          <a:bodyPr spcFirstLastPara="1" wrap="square" lIns="0" tIns="0" rIns="0" bIns="0" anchor="t" anchorCtr="0">
            <a:noAutofit/>
          </a:bodyPr>
          <a:lstStyle>
            <a:lvl1pPr marL="457200" marR="0" lvl="0" indent="-406400" algn="l" rtl="0">
              <a:spcBef>
                <a:spcPts val="984"/>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rgbClr val="A9C23F"/>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rgbClr val="01426A"/>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4"/>
          <p:cNvSpPr txBox="1">
            <a:spLocks noGrp="1"/>
          </p:cNvSpPr>
          <p:nvPr>
            <p:ph type="body" idx="1"/>
          </p:nvPr>
        </p:nvSpPr>
        <p:spPr>
          <a:xfrm>
            <a:off x="1403350" y="1139825"/>
            <a:ext cx="7212013" cy="3708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orbel"/>
                <a:ea typeface="Corbel"/>
                <a:cs typeface="Corbel"/>
                <a:sym typeface="Corbe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34738" y="1786197"/>
            <a:ext cx="2923617" cy="15107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5"/>
          <p:cNvSpPr>
            <a:spLocks noGrp="1"/>
          </p:cNvSpPr>
          <p:nvPr>
            <p:ph type="pic" idx="2"/>
          </p:nvPr>
        </p:nvSpPr>
        <p:spPr>
          <a:xfrm>
            <a:off x="3438659" y="0"/>
            <a:ext cx="5705341" cy="5143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9"/>
        <p:cNvGrpSpPr/>
        <p:nvPr/>
      </p:nvGrpSpPr>
      <p:grpSpPr>
        <a:xfrm>
          <a:off x="0" y="0"/>
          <a:ext cx="0" cy="0"/>
          <a:chOff x="0" y="0"/>
          <a:chExt cx="0" cy="0"/>
        </a:xfrm>
      </p:grpSpPr>
      <p:sp>
        <p:nvSpPr>
          <p:cNvPr id="80" name="Google Shape;80;p16"/>
          <p:cNvSpPr>
            <a:spLocks noGrp="1"/>
          </p:cNvSpPr>
          <p:nvPr>
            <p:ph type="pic" idx="2"/>
          </p:nvPr>
        </p:nvSpPr>
        <p:spPr>
          <a:xfrm>
            <a:off x="3438659" y="0"/>
            <a:ext cx="5705341" cy="5143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81" name="Google Shape;81;p16"/>
          <p:cNvSpPr txBox="1">
            <a:spLocks noGrp="1"/>
          </p:cNvSpPr>
          <p:nvPr>
            <p:ph type="body" idx="1"/>
          </p:nvPr>
        </p:nvSpPr>
        <p:spPr>
          <a:xfrm>
            <a:off x="386367" y="1719330"/>
            <a:ext cx="2891306" cy="2240924"/>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rgbClr val="A9C23F"/>
              </a:buClr>
              <a:buSzPts val="2400"/>
              <a:buFont typeface="Arial"/>
              <a:buNone/>
              <a:defRPr sz="2400" b="0" i="1" u="none" strike="noStrike" cap="none">
                <a:solidFill>
                  <a:srgbClr val="A9C23F"/>
                </a:solidFill>
                <a:latin typeface="Times New Roman"/>
                <a:ea typeface="Times New Roman"/>
                <a:cs typeface="Times New Roman"/>
                <a:sym typeface="Times New Roman"/>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34738" y="1786197"/>
            <a:ext cx="2923617" cy="58995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7"/>
          <p:cNvSpPr>
            <a:spLocks noGrp="1"/>
          </p:cNvSpPr>
          <p:nvPr>
            <p:ph type="pic" idx="2"/>
          </p:nvPr>
        </p:nvSpPr>
        <p:spPr>
          <a:xfrm>
            <a:off x="3438659" y="0"/>
            <a:ext cx="5705341" cy="5143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85" name="Google Shape;85;p17"/>
          <p:cNvSpPr txBox="1">
            <a:spLocks noGrp="1"/>
          </p:cNvSpPr>
          <p:nvPr>
            <p:ph type="body" idx="1"/>
          </p:nvPr>
        </p:nvSpPr>
        <p:spPr>
          <a:xfrm>
            <a:off x="334739" y="2479184"/>
            <a:ext cx="2923616" cy="2240924"/>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rgbClr val="A9C23F"/>
              </a:buClr>
              <a:buSzPts val="2400"/>
              <a:buFont typeface="Arial"/>
              <a:buNone/>
              <a:defRPr sz="2400" b="0" i="1" u="none" strike="noStrike" cap="none">
                <a:solidFill>
                  <a:srgbClr val="A9C23F"/>
                </a:solidFill>
                <a:latin typeface="Times New Roman"/>
                <a:ea typeface="Times New Roman"/>
                <a:cs typeface="Times New Roman"/>
                <a:sym typeface="Times New Roman"/>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01426A"/>
        </a:solidFill>
        <a:effectLst/>
      </p:bgPr>
    </p:bg>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a:stretch/>
        </p:blipFill>
        <p:spPr>
          <a:xfrm>
            <a:off x="1547027" y="3737113"/>
            <a:ext cx="1024466" cy="1024466"/>
          </a:xfrm>
          <a:prstGeom prst="rect">
            <a:avLst/>
          </a:prstGeom>
          <a:noFill/>
          <a:ln>
            <a:noFill/>
          </a:ln>
        </p:spPr>
      </p:pic>
      <p:sp>
        <p:nvSpPr>
          <p:cNvPr id="94" name="Google Shape;94;p19"/>
          <p:cNvSpPr txBox="1">
            <a:spLocks noGrp="1"/>
          </p:cNvSpPr>
          <p:nvPr>
            <p:ph type="body" idx="1"/>
          </p:nvPr>
        </p:nvSpPr>
        <p:spPr>
          <a:xfrm>
            <a:off x="550016" y="2079011"/>
            <a:ext cx="3152400" cy="8418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lt1"/>
              </a:buClr>
              <a:buSzPts val="2400"/>
              <a:buNone/>
              <a:defRPr sz="2400" b="0" i="0">
                <a:solidFill>
                  <a:schemeClr val="lt1"/>
                </a:solidFill>
                <a:latin typeface="Arial"/>
                <a:ea typeface="Arial"/>
                <a:cs typeface="Arial"/>
                <a:sym typeface="Arial"/>
              </a:defRPr>
            </a:lvl1pPr>
            <a:lvl2pPr marL="914400" lvl="1" indent="-228600" algn="l" rtl="0">
              <a:lnSpc>
                <a:spcPct val="90000"/>
              </a:lnSpc>
              <a:spcBef>
                <a:spcPts val="400"/>
              </a:spcBef>
              <a:spcAft>
                <a:spcPts val="0"/>
              </a:spcAft>
              <a:buClr>
                <a:srgbClr val="888888"/>
              </a:buClr>
              <a:buSzPts val="1800"/>
              <a:buNone/>
              <a:defRPr sz="1800">
                <a:solidFill>
                  <a:srgbClr val="888888"/>
                </a:solidFill>
              </a:defRPr>
            </a:lvl2pPr>
            <a:lvl3pPr marL="1371600" lvl="2" indent="-228600" algn="l" rtl="0">
              <a:lnSpc>
                <a:spcPct val="90000"/>
              </a:lnSpc>
              <a:spcBef>
                <a:spcPts val="400"/>
              </a:spcBef>
              <a:spcAft>
                <a:spcPts val="0"/>
              </a:spcAft>
              <a:buClr>
                <a:srgbClr val="888888"/>
              </a:buClr>
              <a:buSzPts val="1600"/>
              <a:buNone/>
              <a:defRPr sz="1600">
                <a:solidFill>
                  <a:srgbClr val="888888"/>
                </a:solidFill>
              </a:defRPr>
            </a:lvl3pPr>
            <a:lvl4pPr marL="1828800" lvl="3" indent="-228600" algn="l" rtl="0">
              <a:lnSpc>
                <a:spcPct val="90000"/>
              </a:lnSpc>
              <a:spcBef>
                <a:spcPts val="400"/>
              </a:spcBef>
              <a:spcAft>
                <a:spcPts val="0"/>
              </a:spcAft>
              <a:buClr>
                <a:srgbClr val="888888"/>
              </a:buClr>
              <a:buSzPts val="1400"/>
              <a:buNone/>
              <a:defRPr sz="1400">
                <a:solidFill>
                  <a:srgbClr val="888888"/>
                </a:solidFill>
              </a:defRPr>
            </a:lvl4pPr>
            <a:lvl5pPr marL="2286000" lvl="4" indent="-228600" algn="l" rtl="0">
              <a:lnSpc>
                <a:spcPct val="90000"/>
              </a:lnSpc>
              <a:spcBef>
                <a:spcPts val="400"/>
              </a:spcBef>
              <a:spcAft>
                <a:spcPts val="0"/>
              </a:spcAft>
              <a:buClr>
                <a:srgbClr val="888888"/>
              </a:buClr>
              <a:buSzPts val="1400"/>
              <a:buNone/>
              <a:defRPr sz="1400">
                <a:solidFill>
                  <a:srgbClr val="888888"/>
                </a:solidFill>
              </a:defRPr>
            </a:lvl5pPr>
            <a:lvl6pPr marL="2743200" lvl="5" indent="-228600" algn="l" rtl="0">
              <a:lnSpc>
                <a:spcPct val="90000"/>
              </a:lnSpc>
              <a:spcBef>
                <a:spcPts val="400"/>
              </a:spcBef>
              <a:spcAft>
                <a:spcPts val="0"/>
              </a:spcAft>
              <a:buClr>
                <a:srgbClr val="888888"/>
              </a:buClr>
              <a:buSzPts val="1400"/>
              <a:buNone/>
              <a:defRPr sz="1400">
                <a:solidFill>
                  <a:srgbClr val="888888"/>
                </a:solidFill>
              </a:defRPr>
            </a:lvl6pPr>
            <a:lvl7pPr marL="3200400" lvl="6" indent="-228600" algn="l" rtl="0">
              <a:lnSpc>
                <a:spcPct val="90000"/>
              </a:lnSpc>
              <a:spcBef>
                <a:spcPts val="400"/>
              </a:spcBef>
              <a:spcAft>
                <a:spcPts val="0"/>
              </a:spcAft>
              <a:buClr>
                <a:srgbClr val="888888"/>
              </a:buClr>
              <a:buSzPts val="1400"/>
              <a:buNone/>
              <a:defRPr sz="1400">
                <a:solidFill>
                  <a:srgbClr val="888888"/>
                </a:solidFill>
              </a:defRPr>
            </a:lvl7pPr>
            <a:lvl8pPr marL="3657600" lvl="7" indent="-228600" algn="l" rtl="0">
              <a:lnSpc>
                <a:spcPct val="90000"/>
              </a:lnSpc>
              <a:spcBef>
                <a:spcPts val="400"/>
              </a:spcBef>
              <a:spcAft>
                <a:spcPts val="0"/>
              </a:spcAft>
              <a:buClr>
                <a:srgbClr val="888888"/>
              </a:buClr>
              <a:buSzPts val="1400"/>
              <a:buNone/>
              <a:defRPr sz="1400">
                <a:solidFill>
                  <a:srgbClr val="888888"/>
                </a:solidFill>
              </a:defRPr>
            </a:lvl8pPr>
            <a:lvl9pPr marL="4114800" lvl="8" indent="-228600" algn="l" rtl="0">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95" name="Google Shape;95;p19"/>
          <p:cNvSpPr txBox="1">
            <a:spLocks noGrp="1"/>
          </p:cNvSpPr>
          <p:nvPr>
            <p:ph type="body" idx="2"/>
          </p:nvPr>
        </p:nvSpPr>
        <p:spPr>
          <a:xfrm>
            <a:off x="550016" y="415103"/>
            <a:ext cx="3152400" cy="8418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228600" algn="l" rtl="0">
              <a:lnSpc>
                <a:spcPct val="90000"/>
              </a:lnSpc>
              <a:spcBef>
                <a:spcPts val="400"/>
              </a:spcBef>
              <a:spcAft>
                <a:spcPts val="0"/>
              </a:spcAft>
              <a:buClr>
                <a:srgbClr val="888888"/>
              </a:buClr>
              <a:buSzPts val="1800"/>
              <a:buNone/>
              <a:defRPr sz="1800">
                <a:solidFill>
                  <a:srgbClr val="888888"/>
                </a:solidFill>
              </a:defRPr>
            </a:lvl2pPr>
            <a:lvl3pPr marL="1371600" lvl="2" indent="-228600" algn="l" rtl="0">
              <a:lnSpc>
                <a:spcPct val="90000"/>
              </a:lnSpc>
              <a:spcBef>
                <a:spcPts val="400"/>
              </a:spcBef>
              <a:spcAft>
                <a:spcPts val="0"/>
              </a:spcAft>
              <a:buClr>
                <a:srgbClr val="888888"/>
              </a:buClr>
              <a:buSzPts val="1600"/>
              <a:buNone/>
              <a:defRPr sz="1600">
                <a:solidFill>
                  <a:srgbClr val="888888"/>
                </a:solidFill>
              </a:defRPr>
            </a:lvl3pPr>
            <a:lvl4pPr marL="1828800" lvl="3" indent="-228600" algn="l" rtl="0">
              <a:lnSpc>
                <a:spcPct val="90000"/>
              </a:lnSpc>
              <a:spcBef>
                <a:spcPts val="400"/>
              </a:spcBef>
              <a:spcAft>
                <a:spcPts val="0"/>
              </a:spcAft>
              <a:buClr>
                <a:srgbClr val="888888"/>
              </a:buClr>
              <a:buSzPts val="1400"/>
              <a:buNone/>
              <a:defRPr sz="1400">
                <a:solidFill>
                  <a:srgbClr val="888888"/>
                </a:solidFill>
              </a:defRPr>
            </a:lvl4pPr>
            <a:lvl5pPr marL="2286000" lvl="4" indent="-228600" algn="l" rtl="0">
              <a:lnSpc>
                <a:spcPct val="90000"/>
              </a:lnSpc>
              <a:spcBef>
                <a:spcPts val="400"/>
              </a:spcBef>
              <a:spcAft>
                <a:spcPts val="0"/>
              </a:spcAft>
              <a:buClr>
                <a:srgbClr val="888888"/>
              </a:buClr>
              <a:buSzPts val="1400"/>
              <a:buNone/>
              <a:defRPr sz="1400">
                <a:solidFill>
                  <a:srgbClr val="888888"/>
                </a:solidFill>
              </a:defRPr>
            </a:lvl5pPr>
            <a:lvl6pPr marL="2743200" lvl="5" indent="-228600" algn="l" rtl="0">
              <a:lnSpc>
                <a:spcPct val="90000"/>
              </a:lnSpc>
              <a:spcBef>
                <a:spcPts val="400"/>
              </a:spcBef>
              <a:spcAft>
                <a:spcPts val="0"/>
              </a:spcAft>
              <a:buClr>
                <a:srgbClr val="888888"/>
              </a:buClr>
              <a:buSzPts val="1400"/>
              <a:buNone/>
              <a:defRPr sz="1400">
                <a:solidFill>
                  <a:srgbClr val="888888"/>
                </a:solidFill>
              </a:defRPr>
            </a:lvl6pPr>
            <a:lvl7pPr marL="3200400" lvl="6" indent="-228600" algn="l" rtl="0">
              <a:lnSpc>
                <a:spcPct val="90000"/>
              </a:lnSpc>
              <a:spcBef>
                <a:spcPts val="400"/>
              </a:spcBef>
              <a:spcAft>
                <a:spcPts val="0"/>
              </a:spcAft>
              <a:buClr>
                <a:srgbClr val="888888"/>
              </a:buClr>
              <a:buSzPts val="1400"/>
              <a:buNone/>
              <a:defRPr sz="1400">
                <a:solidFill>
                  <a:srgbClr val="888888"/>
                </a:solidFill>
              </a:defRPr>
            </a:lvl7pPr>
            <a:lvl8pPr marL="3657600" lvl="7" indent="-228600" algn="l" rtl="0">
              <a:lnSpc>
                <a:spcPct val="90000"/>
              </a:lnSpc>
              <a:spcBef>
                <a:spcPts val="400"/>
              </a:spcBef>
              <a:spcAft>
                <a:spcPts val="0"/>
              </a:spcAft>
              <a:buClr>
                <a:srgbClr val="888888"/>
              </a:buClr>
              <a:buSzPts val="1400"/>
              <a:buNone/>
              <a:defRPr sz="1400">
                <a:solidFill>
                  <a:srgbClr val="888888"/>
                </a:solidFill>
              </a:defRPr>
            </a:lvl8pPr>
            <a:lvl9pPr marL="4114800" lvl="8" indent="-228600" algn="l" rtl="0">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96" name="Google Shape;96;p19"/>
          <p:cNvSpPr>
            <a:spLocks noGrp="1"/>
          </p:cNvSpPr>
          <p:nvPr>
            <p:ph type="pic" idx="3"/>
          </p:nvPr>
        </p:nvSpPr>
        <p:spPr>
          <a:xfrm>
            <a:off x="4237038" y="0"/>
            <a:ext cx="49071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Google Shape;97;p19"/>
          <p:cNvSpPr/>
          <p:nvPr/>
        </p:nvSpPr>
        <p:spPr>
          <a:xfrm>
            <a:off x="0" y="5079145"/>
            <a:ext cx="4236900" cy="64500"/>
          </a:xfrm>
          <a:prstGeom prst="rect">
            <a:avLst/>
          </a:prstGeom>
          <a:solidFill>
            <a:srgbClr val="78AA00"/>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1426A"/>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1403683" y="1940020"/>
            <a:ext cx="7211100" cy="98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2400" b="0" i="0" u="none" strike="noStrike" cap="none">
                <a:solidFill>
                  <a:schemeClr val="lt1"/>
                </a:solidFill>
                <a:latin typeface="Arial"/>
                <a:ea typeface="Arial"/>
                <a:cs typeface="Arial"/>
                <a:sym typeface="Arial"/>
              </a:defRPr>
            </a:lvl1pPr>
            <a:lvl2pPr marL="914400" marR="0" lvl="1"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orbel"/>
                <a:ea typeface="Corbel"/>
                <a:cs typeface="Corbel"/>
                <a:sym typeface="Corbel"/>
              </a:defRPr>
            </a:lvl3pPr>
            <a:lvl4pPr marL="1828800" marR="0" lvl="3"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4pPr>
            <a:lvl5pPr marL="2286000" marR="0" lvl="4"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5pPr>
            <a:lvl6pPr marL="2743200" marR="0" lvl="5"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6pPr>
            <a:lvl7pPr marL="3200400" marR="0" lvl="6"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7pPr>
            <a:lvl8pPr marL="3657600" marR="0" lvl="7"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8pPr>
            <a:lvl9pPr marL="4114800" marR="0" lvl="8"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0" name="Google Shape;100;p20"/>
          <p:cNvSpPr txBox="1">
            <a:spLocks noGrp="1"/>
          </p:cNvSpPr>
          <p:nvPr>
            <p:ph type="body" idx="2"/>
          </p:nvPr>
        </p:nvSpPr>
        <p:spPr>
          <a:xfrm>
            <a:off x="1403684" y="1243262"/>
            <a:ext cx="7211100" cy="4779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600"/>
              </a:spcBef>
              <a:spcAft>
                <a:spcPts val="0"/>
              </a:spcAft>
              <a:buClr>
                <a:srgbClr val="A9C23F"/>
              </a:buClr>
              <a:buSzPts val="2100"/>
              <a:buFont typeface="Arial"/>
              <a:buNone/>
              <a:defRPr sz="2800" b="0" i="0" u="none" strike="noStrike" cap="none">
                <a:solidFill>
                  <a:srgbClr val="A9C23F"/>
                </a:solidFill>
                <a:latin typeface="Arial"/>
                <a:ea typeface="Arial"/>
                <a:cs typeface="Arial"/>
                <a:sym typeface="Arial"/>
              </a:defRPr>
            </a:lvl1pPr>
            <a:lvl2pPr marL="914400" marR="0" lvl="1" indent="-228600" algn="l" rtl="0">
              <a:lnSpc>
                <a:spcPct val="90000"/>
              </a:lnSpc>
              <a:spcBef>
                <a:spcPts val="500"/>
              </a:spcBef>
              <a:spcAft>
                <a:spcPts val="0"/>
              </a:spcAft>
              <a:buClr>
                <a:srgbClr val="A9C23F"/>
              </a:buClr>
              <a:buSzPts val="1800"/>
              <a:buFont typeface="Arial"/>
              <a:buNone/>
              <a:defRPr sz="2400" b="0" i="0" u="none" strike="noStrike" cap="none">
                <a:solidFill>
                  <a:srgbClr val="A9C23F"/>
                </a:solidFill>
                <a:latin typeface="Corbel"/>
                <a:ea typeface="Corbel"/>
                <a:cs typeface="Corbel"/>
                <a:sym typeface="Corbel"/>
              </a:defRPr>
            </a:lvl2pPr>
            <a:lvl3pPr marL="1371600" marR="0" lvl="2" indent="-228600" algn="l" rtl="0">
              <a:lnSpc>
                <a:spcPct val="90000"/>
              </a:lnSpc>
              <a:spcBef>
                <a:spcPts val="400"/>
              </a:spcBef>
              <a:spcAft>
                <a:spcPts val="0"/>
              </a:spcAft>
              <a:buClr>
                <a:srgbClr val="A9C23F"/>
              </a:buClr>
              <a:buSzPts val="1500"/>
              <a:buFont typeface="Arial"/>
              <a:buNone/>
              <a:defRPr sz="2000" b="0" i="0" u="none" strike="noStrike" cap="none">
                <a:solidFill>
                  <a:srgbClr val="A9C23F"/>
                </a:solidFill>
                <a:latin typeface="Corbel"/>
                <a:ea typeface="Corbel"/>
                <a:cs typeface="Corbel"/>
                <a:sym typeface="Corbel"/>
              </a:defRPr>
            </a:lvl3pPr>
            <a:lvl4pPr marL="1828800" marR="0" lvl="3" indent="-228600" algn="l" rtl="0">
              <a:lnSpc>
                <a:spcPct val="90000"/>
              </a:lnSpc>
              <a:spcBef>
                <a:spcPts val="400"/>
              </a:spcBef>
              <a:spcAft>
                <a:spcPts val="0"/>
              </a:spcAft>
              <a:buClr>
                <a:srgbClr val="A9C23F"/>
              </a:buClr>
              <a:buSzPts val="1400"/>
              <a:buFont typeface="Arial"/>
              <a:buNone/>
              <a:defRPr sz="1800" b="0" i="0" u="none" strike="noStrike" cap="none">
                <a:solidFill>
                  <a:srgbClr val="A9C23F"/>
                </a:solidFill>
                <a:latin typeface="Corbel"/>
                <a:ea typeface="Corbel"/>
                <a:cs typeface="Corbel"/>
                <a:sym typeface="Corbel"/>
              </a:defRPr>
            </a:lvl4pPr>
            <a:lvl5pPr marL="2286000" marR="0" lvl="4" indent="-228600" algn="l" rtl="0">
              <a:lnSpc>
                <a:spcPct val="90000"/>
              </a:lnSpc>
              <a:spcBef>
                <a:spcPts val="400"/>
              </a:spcBef>
              <a:spcAft>
                <a:spcPts val="0"/>
              </a:spcAft>
              <a:buClr>
                <a:srgbClr val="A9C23F"/>
              </a:buClr>
              <a:buSzPts val="1400"/>
              <a:buFont typeface="Arial"/>
              <a:buNone/>
              <a:defRPr sz="1800" b="0" i="0" u="none" strike="noStrike" cap="none">
                <a:solidFill>
                  <a:srgbClr val="A9C23F"/>
                </a:solidFill>
                <a:latin typeface="Corbel"/>
                <a:ea typeface="Corbel"/>
                <a:cs typeface="Corbel"/>
                <a:sym typeface="Corbel"/>
              </a:defRPr>
            </a:lvl5pPr>
            <a:lvl6pPr marL="2743200" marR="0" lvl="5"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6pPr>
            <a:lvl7pPr marL="3200400" marR="0" lvl="6"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7pPr>
            <a:lvl8pPr marL="3657600" marR="0" lvl="7"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8pPr>
            <a:lvl9pPr marL="4114800" marR="0" lvl="8"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1" name="Google Shape;101;p20"/>
          <p:cNvSpPr txBox="1">
            <a:spLocks noGrp="1"/>
          </p:cNvSpPr>
          <p:nvPr>
            <p:ph type="title"/>
          </p:nvPr>
        </p:nvSpPr>
        <p:spPr>
          <a:xfrm>
            <a:off x="1403685" y="433916"/>
            <a:ext cx="7211100" cy="590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2400"/>
              <a:buFont typeface="Arial"/>
              <a:buNone/>
              <a:defRPr sz="32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a:endParaRPr/>
          </a:p>
        </p:txBody>
      </p:sp>
      <p:sp>
        <p:nvSpPr>
          <p:cNvPr id="102" name="Google Shape;102;p20"/>
          <p:cNvSpPr txBox="1">
            <a:spLocks noGrp="1"/>
          </p:cNvSpPr>
          <p:nvPr>
            <p:ph type="body" idx="3"/>
          </p:nvPr>
        </p:nvSpPr>
        <p:spPr>
          <a:xfrm>
            <a:off x="1403683" y="3807458"/>
            <a:ext cx="3181200" cy="669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orbel"/>
                <a:ea typeface="Corbel"/>
                <a:cs typeface="Corbel"/>
                <a:sym typeface="Corbel"/>
              </a:defRPr>
            </a:lvl3pPr>
            <a:lvl4pPr marL="1828800" marR="0" lvl="3"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4pPr>
            <a:lvl5pPr marL="2286000" marR="0" lvl="4"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5pPr>
            <a:lvl6pPr marL="2743200" marR="0" lvl="5"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6pPr>
            <a:lvl7pPr marL="3200400" marR="0" lvl="6"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7pPr>
            <a:lvl8pPr marL="3657600" marR="0" lvl="7"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8pPr>
            <a:lvl9pPr marL="4114800" marR="0" lvl="8"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Google Shape;103;p20"/>
          <p:cNvSpPr txBox="1">
            <a:spLocks noGrp="1"/>
          </p:cNvSpPr>
          <p:nvPr>
            <p:ph type="body" idx="4"/>
          </p:nvPr>
        </p:nvSpPr>
        <p:spPr>
          <a:xfrm>
            <a:off x="1403683" y="3088739"/>
            <a:ext cx="972300" cy="669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2400" b="0" i="0" u="none" strike="noStrike" cap="none">
                <a:solidFill>
                  <a:schemeClr val="lt1"/>
                </a:solidFill>
                <a:latin typeface="Arial"/>
                <a:ea typeface="Arial"/>
                <a:cs typeface="Arial"/>
                <a:sym typeface="Arial"/>
              </a:defRPr>
            </a:lvl1pPr>
            <a:lvl2pPr marL="914400" marR="0" lvl="1"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orbel"/>
                <a:ea typeface="Corbel"/>
                <a:cs typeface="Corbel"/>
                <a:sym typeface="Corbel"/>
              </a:defRPr>
            </a:lvl3pPr>
            <a:lvl4pPr marL="1828800" marR="0" lvl="3"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4pPr>
            <a:lvl5pPr marL="2286000" marR="0" lvl="4"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5pPr>
            <a:lvl6pPr marL="2743200" marR="0" lvl="5"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6pPr>
            <a:lvl7pPr marL="3200400" marR="0" lvl="6"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7pPr>
            <a:lvl8pPr marL="3657600" marR="0" lvl="7"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8pPr>
            <a:lvl9pPr marL="4114800" marR="0" lvl="8"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4" name="Google Shape;104;p20"/>
          <p:cNvSpPr txBox="1">
            <a:spLocks noGrp="1"/>
          </p:cNvSpPr>
          <p:nvPr>
            <p:ph type="body" idx="5"/>
          </p:nvPr>
        </p:nvSpPr>
        <p:spPr>
          <a:xfrm>
            <a:off x="2813921" y="3088739"/>
            <a:ext cx="2498700" cy="669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2400" b="1" i="0" u="none" strike="noStrike" cap="none">
                <a:solidFill>
                  <a:schemeClr val="lt1"/>
                </a:solidFill>
                <a:latin typeface="Arial"/>
                <a:ea typeface="Arial"/>
                <a:cs typeface="Arial"/>
                <a:sym typeface="Arial"/>
              </a:defRPr>
            </a:lvl1pPr>
            <a:lvl2pPr marL="914400" marR="0" lvl="1"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orbel"/>
                <a:ea typeface="Corbel"/>
                <a:cs typeface="Corbel"/>
                <a:sym typeface="Corbel"/>
              </a:defRPr>
            </a:lvl3pPr>
            <a:lvl4pPr marL="1828800" marR="0" lvl="3"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4pPr>
            <a:lvl5pPr marL="2286000" marR="0" lvl="4"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5pPr>
            <a:lvl6pPr marL="2743200" marR="0" lvl="5"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6pPr>
            <a:lvl7pPr marL="3200400" marR="0" lvl="6"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7pPr>
            <a:lvl8pPr marL="3657600" marR="0" lvl="7"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8pPr>
            <a:lvl9pPr marL="4114800" marR="0" lvl="8"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5" name="Google Shape;105;p20"/>
          <p:cNvSpPr txBox="1">
            <a:spLocks noGrp="1"/>
          </p:cNvSpPr>
          <p:nvPr>
            <p:ph type="body" idx="6"/>
          </p:nvPr>
        </p:nvSpPr>
        <p:spPr>
          <a:xfrm>
            <a:off x="4816699" y="3807458"/>
            <a:ext cx="4024500" cy="669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2400" b="0" i="1" u="none" strike="noStrike" cap="none">
                <a:solidFill>
                  <a:schemeClr val="lt1"/>
                </a:solidFill>
                <a:latin typeface="Times New Roman"/>
                <a:ea typeface="Times New Roman"/>
                <a:cs typeface="Times New Roman"/>
                <a:sym typeface="Times New Roman"/>
              </a:defRPr>
            </a:lvl1pPr>
            <a:lvl2pPr marL="914400" marR="0" lvl="1"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orbel"/>
                <a:ea typeface="Corbel"/>
                <a:cs typeface="Corbel"/>
                <a:sym typeface="Corbel"/>
              </a:defRPr>
            </a:lvl3pPr>
            <a:lvl4pPr marL="1828800" marR="0" lvl="3"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4pPr>
            <a:lvl5pPr marL="2286000" marR="0" lvl="4" indent="-304800" algn="l" rtl="0">
              <a:lnSpc>
                <a:spcPct val="90000"/>
              </a:lnSpc>
              <a:spcBef>
                <a:spcPts val="300"/>
              </a:spcBef>
              <a:spcAft>
                <a:spcPts val="0"/>
              </a:spcAft>
              <a:buClr>
                <a:schemeClr val="dk1"/>
              </a:buClr>
              <a:buSzPts val="1200"/>
              <a:buFont typeface="Arial"/>
              <a:buChar char="•"/>
              <a:defRPr sz="1600" b="0" i="0" u="none" strike="noStrike" cap="none">
                <a:solidFill>
                  <a:schemeClr val="dk1"/>
                </a:solidFill>
                <a:latin typeface="Corbel"/>
                <a:ea typeface="Corbel"/>
                <a:cs typeface="Corbel"/>
                <a:sym typeface="Corbel"/>
              </a:defRPr>
            </a:lvl5pPr>
            <a:lvl6pPr marL="2743200" marR="0" lvl="5"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6pPr>
            <a:lvl7pPr marL="3200400" marR="0" lvl="6"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7pPr>
            <a:lvl8pPr marL="3657600" marR="0" lvl="7"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8pPr>
            <a:lvl9pPr marL="4114800" marR="0" lvl="8" indent="-323850" algn="l" rtl="0">
              <a:lnSpc>
                <a:spcPct val="90000"/>
              </a:lnSpc>
              <a:spcBef>
                <a:spcPts val="400"/>
              </a:spcBef>
              <a:spcAft>
                <a:spcPts val="0"/>
              </a:spcAft>
              <a:buClr>
                <a:schemeClr val="lt1"/>
              </a:buClr>
              <a:buSzPts val="15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Section Header">
  <p:cSld name="7_Section Header">
    <p:bg>
      <p:bgPr>
        <a:solidFill>
          <a:srgbClr val="01426A"/>
        </a:solidFill>
        <a:effectLst/>
      </p:bgPr>
    </p:bg>
    <p:spTree>
      <p:nvGrpSpPr>
        <p:cNvPr id="1" name="Shape 106"/>
        <p:cNvGrpSpPr/>
        <p:nvPr/>
      </p:nvGrpSpPr>
      <p:grpSpPr>
        <a:xfrm>
          <a:off x="0" y="0"/>
          <a:ext cx="0" cy="0"/>
          <a:chOff x="0" y="0"/>
          <a:chExt cx="0" cy="0"/>
        </a:xfrm>
      </p:grpSpPr>
      <p:sp>
        <p:nvSpPr>
          <p:cNvPr id="107" name="Google Shape;107;p21"/>
          <p:cNvSpPr/>
          <p:nvPr/>
        </p:nvSpPr>
        <p:spPr>
          <a:xfrm>
            <a:off x="0" y="0"/>
            <a:ext cx="9144000" cy="4707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1"/>
          <p:cNvSpPr>
            <a:spLocks noGrp="1"/>
          </p:cNvSpPr>
          <p:nvPr>
            <p:ph type="pic" idx="2"/>
          </p:nvPr>
        </p:nvSpPr>
        <p:spPr>
          <a:xfrm>
            <a:off x="4937614" y="1550994"/>
            <a:ext cx="3633600" cy="2721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body" idx="1"/>
          </p:nvPr>
        </p:nvSpPr>
        <p:spPr>
          <a:xfrm>
            <a:off x="914401" y="1564783"/>
            <a:ext cx="3345000" cy="2711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rgbClr val="414042"/>
              </a:buClr>
              <a:buSzPts val="2400"/>
              <a:buNone/>
              <a:defRPr sz="2400" i="1">
                <a:solidFill>
                  <a:srgbClr val="414042"/>
                </a:solidFill>
                <a:latin typeface="Times New Roman"/>
                <a:ea typeface="Times New Roman"/>
                <a:cs typeface="Times New Roman"/>
                <a:sym typeface="Times New Roman"/>
              </a:defRPr>
            </a:lvl1pPr>
            <a:lvl2pPr marL="914400" lvl="1" indent="-228600" algn="l" rtl="0">
              <a:lnSpc>
                <a:spcPct val="90000"/>
              </a:lnSpc>
              <a:spcBef>
                <a:spcPts val="400"/>
              </a:spcBef>
              <a:spcAft>
                <a:spcPts val="0"/>
              </a:spcAft>
              <a:buClr>
                <a:srgbClr val="A9C23F"/>
              </a:buClr>
              <a:buSzPts val="2400"/>
              <a:buNone/>
              <a:defRPr sz="2400">
                <a:solidFill>
                  <a:srgbClr val="A9C23F"/>
                </a:solidFill>
              </a:defRPr>
            </a:lvl2pPr>
            <a:lvl3pPr marL="1371600" lvl="2" indent="-228600" algn="l" rtl="0">
              <a:lnSpc>
                <a:spcPct val="90000"/>
              </a:lnSpc>
              <a:spcBef>
                <a:spcPts val="400"/>
              </a:spcBef>
              <a:spcAft>
                <a:spcPts val="0"/>
              </a:spcAft>
              <a:buClr>
                <a:srgbClr val="A9C23F"/>
              </a:buClr>
              <a:buSzPts val="2000"/>
              <a:buNone/>
              <a:defRPr sz="2000">
                <a:solidFill>
                  <a:srgbClr val="A9C23F"/>
                </a:solidFill>
              </a:defRPr>
            </a:lvl3pPr>
            <a:lvl4pPr marL="1828800" lvl="3" indent="-228600" algn="l" rtl="0">
              <a:lnSpc>
                <a:spcPct val="90000"/>
              </a:lnSpc>
              <a:spcBef>
                <a:spcPts val="400"/>
              </a:spcBef>
              <a:spcAft>
                <a:spcPts val="0"/>
              </a:spcAft>
              <a:buClr>
                <a:srgbClr val="A9C23F"/>
              </a:buClr>
              <a:buSzPts val="1800"/>
              <a:buNone/>
              <a:defRPr sz="1800">
                <a:solidFill>
                  <a:srgbClr val="A9C23F"/>
                </a:solidFill>
              </a:defRPr>
            </a:lvl4pPr>
            <a:lvl5pPr marL="2286000" lvl="4" indent="-228600" algn="l" rtl="0">
              <a:lnSpc>
                <a:spcPct val="90000"/>
              </a:lnSpc>
              <a:spcBef>
                <a:spcPts val="400"/>
              </a:spcBef>
              <a:spcAft>
                <a:spcPts val="0"/>
              </a:spcAft>
              <a:buClr>
                <a:srgbClr val="A9C23F"/>
              </a:buClr>
              <a:buSzPts val="1800"/>
              <a:buNone/>
              <a:defRPr sz="1800">
                <a:solidFill>
                  <a:srgbClr val="A9C23F"/>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1"/>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215">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rgbClr val="01426A"/>
        </a:solidFill>
        <a:effectLst/>
      </p:bgPr>
    </p:bg>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4981575" y="1243262"/>
            <a:ext cx="3633788" cy="352082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0" name="Google Shape;20;p3"/>
          <p:cNvSpPr txBox="1">
            <a:spLocks noGrp="1"/>
          </p:cNvSpPr>
          <p:nvPr>
            <p:ph type="body" idx="1"/>
          </p:nvPr>
        </p:nvSpPr>
        <p:spPr>
          <a:xfrm>
            <a:off x="1403684" y="1243262"/>
            <a:ext cx="3345049" cy="894631"/>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1" name="Google Shape;21;p3"/>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
          <p:cNvSpPr txBox="1">
            <a:spLocks noGrp="1"/>
          </p:cNvSpPr>
          <p:nvPr>
            <p:ph type="body" idx="3"/>
          </p:nvPr>
        </p:nvSpPr>
        <p:spPr>
          <a:xfrm>
            <a:off x="1403684" y="3348507"/>
            <a:ext cx="3345049" cy="1429555"/>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3" name="Google Shape;23;p3"/>
          <p:cNvSpPr txBox="1">
            <a:spLocks noGrp="1"/>
          </p:cNvSpPr>
          <p:nvPr>
            <p:ph type="body" idx="4"/>
          </p:nvPr>
        </p:nvSpPr>
        <p:spPr>
          <a:xfrm>
            <a:off x="721217" y="2235080"/>
            <a:ext cx="4027516" cy="1007935"/>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rgbClr val="A9C23F"/>
              </a:buClr>
              <a:buSzPts val="2400"/>
              <a:buFont typeface="Arial"/>
              <a:buNone/>
              <a:defRPr sz="2400" b="0" i="1" u="none" strike="noStrike" cap="none">
                <a:solidFill>
                  <a:srgbClr val="A9C23F"/>
                </a:solidFill>
                <a:latin typeface="Times New Roman"/>
                <a:ea typeface="Times New Roman"/>
                <a:cs typeface="Times New Roman"/>
                <a:sym typeface="Times New Roman"/>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01426A"/>
        </a:solidFill>
        <a:effectLst/>
      </p:bgPr>
    </p:bg>
    <p:spTree>
      <p:nvGrpSpPr>
        <p:cNvPr id="1" name="Shape 111"/>
        <p:cNvGrpSpPr/>
        <p:nvPr/>
      </p:nvGrpSpPr>
      <p:grpSpPr>
        <a:xfrm>
          <a:off x="0" y="0"/>
          <a:ext cx="0" cy="0"/>
          <a:chOff x="0" y="0"/>
          <a:chExt cx="0" cy="0"/>
        </a:xfrm>
      </p:grpSpPr>
      <p:sp>
        <p:nvSpPr>
          <p:cNvPr id="112" name="Google Shape;112;p22"/>
          <p:cNvSpPr/>
          <p:nvPr/>
        </p:nvSpPr>
        <p:spPr>
          <a:xfrm>
            <a:off x="0" y="0"/>
            <a:ext cx="9144000" cy="4707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2"/>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2"/>
          <p:cNvSpPr txBox="1">
            <a:spLocks noGrp="1"/>
          </p:cNvSpPr>
          <p:nvPr>
            <p:ph type="body" idx="1"/>
          </p:nvPr>
        </p:nvSpPr>
        <p:spPr>
          <a:xfrm>
            <a:off x="914401" y="1390505"/>
            <a:ext cx="7700100" cy="3331200"/>
          </a:xfrm>
          <a:prstGeom prst="rect">
            <a:avLst/>
          </a:prstGeom>
          <a:noFill/>
          <a:ln>
            <a:noFill/>
          </a:ln>
        </p:spPr>
        <p:txBody>
          <a:bodyPr spcFirstLastPara="1" wrap="square" lIns="0" tIns="0" rIns="0" bIns="0" anchor="t" anchorCtr="0">
            <a:noAutofit/>
          </a:bodyPr>
          <a:lstStyle>
            <a:lvl1pPr marL="457200" lvl="0" indent="-381000" algn="l" rtl="0">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lvl="1" indent="-381000" algn="l" rtl="0">
              <a:lnSpc>
                <a:spcPct val="90000"/>
              </a:lnSpc>
              <a:spcBef>
                <a:spcPts val="400"/>
              </a:spcBef>
              <a:spcAft>
                <a:spcPts val="0"/>
              </a:spcAft>
              <a:buClr>
                <a:srgbClr val="A9C23F"/>
              </a:buClr>
              <a:buSzPts val="2400"/>
              <a:buFont typeface="Arial"/>
              <a:buChar char="•"/>
              <a:defRPr sz="2400">
                <a:solidFill>
                  <a:schemeClr val="lt1"/>
                </a:solidFill>
                <a:latin typeface="Arial"/>
                <a:ea typeface="Arial"/>
                <a:cs typeface="Arial"/>
                <a:sym typeface="Arial"/>
              </a:defRPr>
            </a:lvl2pPr>
            <a:lvl3pPr marL="1371600" lvl="2" indent="-381000" algn="l" rtl="0">
              <a:lnSpc>
                <a:spcPct val="90000"/>
              </a:lnSpc>
              <a:spcBef>
                <a:spcPts val="400"/>
              </a:spcBef>
              <a:spcAft>
                <a:spcPts val="0"/>
              </a:spcAft>
              <a:buClr>
                <a:schemeClr val="lt1"/>
              </a:buClr>
              <a:buSzPts val="2400"/>
              <a:buFont typeface="Arial"/>
              <a:buChar char="•"/>
              <a:defRPr sz="2400">
                <a:solidFill>
                  <a:schemeClr val="lt1"/>
                </a:solidFill>
              </a:defRPr>
            </a:lvl3pPr>
            <a:lvl4pPr marL="1828800" lvl="3" indent="-330200" algn="l" rtl="0">
              <a:lnSpc>
                <a:spcPct val="90000"/>
              </a:lnSpc>
              <a:spcBef>
                <a:spcPts val="400"/>
              </a:spcBef>
              <a:spcAft>
                <a:spcPts val="0"/>
              </a:spcAft>
              <a:buClr>
                <a:schemeClr val="lt1"/>
              </a:buClr>
              <a:buSzPts val="1600"/>
              <a:buFont typeface="Arial"/>
              <a:buChar char="•"/>
              <a:defRPr sz="1600">
                <a:solidFill>
                  <a:schemeClr val="lt1"/>
                </a:solidFill>
              </a:defRPr>
            </a:lvl4pPr>
            <a:lvl5pPr marL="2286000" lvl="4" indent="-330200" algn="l" rtl="0">
              <a:lnSpc>
                <a:spcPct val="90000"/>
              </a:lnSpc>
              <a:spcBef>
                <a:spcPts val="400"/>
              </a:spcBef>
              <a:spcAft>
                <a:spcPts val="0"/>
              </a:spcAft>
              <a:buClr>
                <a:schemeClr val="lt1"/>
              </a:buClr>
              <a:buSzPts val="1600"/>
              <a:buFont typeface="Arial"/>
              <a:buChar char="•"/>
              <a:defRPr sz="16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215">
          <p15:clr>
            <a:srgbClr val="FBAE40"/>
          </p15:clr>
        </p15:guide>
        <p15:guide id="2"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01426A"/>
        </a:solidFill>
        <a:effectLst/>
      </p:bgPr>
    </p:bg>
    <p:spTree>
      <p:nvGrpSpPr>
        <p:cNvPr id="1" name="Shape 115"/>
        <p:cNvGrpSpPr/>
        <p:nvPr/>
      </p:nvGrpSpPr>
      <p:grpSpPr>
        <a:xfrm>
          <a:off x="0" y="0"/>
          <a:ext cx="0" cy="0"/>
          <a:chOff x="0" y="0"/>
          <a:chExt cx="0" cy="0"/>
        </a:xfrm>
      </p:grpSpPr>
      <p:sp>
        <p:nvSpPr>
          <p:cNvPr id="116" name="Google Shape;116;p23"/>
          <p:cNvSpPr/>
          <p:nvPr/>
        </p:nvSpPr>
        <p:spPr>
          <a:xfrm>
            <a:off x="0" y="0"/>
            <a:ext cx="9144000" cy="4707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3"/>
          <p:cNvSpPr>
            <a:spLocks noGrp="1"/>
          </p:cNvSpPr>
          <p:nvPr>
            <p:ph type="pic" idx="2"/>
          </p:nvPr>
        </p:nvSpPr>
        <p:spPr>
          <a:xfrm>
            <a:off x="914401" y="2056144"/>
            <a:ext cx="1902300" cy="14487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body" idx="1"/>
          </p:nvPr>
        </p:nvSpPr>
        <p:spPr>
          <a:xfrm>
            <a:off x="3290780" y="1509137"/>
            <a:ext cx="4834500" cy="3203400"/>
          </a:xfrm>
          <a:prstGeom prst="rect">
            <a:avLst/>
          </a:prstGeom>
          <a:noFill/>
          <a:ln>
            <a:noFill/>
          </a:ln>
        </p:spPr>
        <p:txBody>
          <a:bodyPr spcFirstLastPara="1" wrap="square" lIns="0" tIns="0" rIns="0" bIns="0" anchor="t" anchorCtr="0">
            <a:noAutofit/>
          </a:bodyPr>
          <a:lstStyle>
            <a:lvl1pPr marL="457200" lvl="0" indent="-406400" algn="l" rtl="0">
              <a:lnSpc>
                <a:spcPct val="90000"/>
              </a:lnSpc>
              <a:spcBef>
                <a:spcPts val="1000"/>
              </a:spcBef>
              <a:spcAft>
                <a:spcPts val="0"/>
              </a:spcAft>
              <a:buClr>
                <a:srgbClr val="414042"/>
              </a:buClr>
              <a:buSzPts val="2800"/>
              <a:buFont typeface="Arial"/>
              <a:buChar char="•"/>
              <a:defRPr sz="2800">
                <a:solidFill>
                  <a:srgbClr val="414042"/>
                </a:solidFill>
                <a:latin typeface="Arial"/>
                <a:ea typeface="Arial"/>
                <a:cs typeface="Arial"/>
                <a:sym typeface="Arial"/>
              </a:defRPr>
            </a:lvl1pPr>
            <a:lvl2pPr marL="914400" lvl="1" indent="-381000" algn="l" rtl="0">
              <a:lnSpc>
                <a:spcPct val="90000"/>
              </a:lnSpc>
              <a:spcBef>
                <a:spcPts val="400"/>
              </a:spcBef>
              <a:spcAft>
                <a:spcPts val="0"/>
              </a:spcAft>
              <a:buClr>
                <a:srgbClr val="A9C23F"/>
              </a:buClr>
              <a:buSzPts val="2400"/>
              <a:buFont typeface="Arial"/>
              <a:buChar char="•"/>
              <a:defRPr sz="2400">
                <a:solidFill>
                  <a:srgbClr val="414042"/>
                </a:solidFill>
                <a:latin typeface="Arial"/>
                <a:ea typeface="Arial"/>
                <a:cs typeface="Arial"/>
                <a:sym typeface="Arial"/>
              </a:defRPr>
            </a:lvl2pPr>
            <a:lvl3pPr marL="1371600" lvl="2" indent="-381000" algn="l" rtl="0">
              <a:lnSpc>
                <a:spcPct val="90000"/>
              </a:lnSpc>
              <a:spcBef>
                <a:spcPts val="400"/>
              </a:spcBef>
              <a:spcAft>
                <a:spcPts val="0"/>
              </a:spcAft>
              <a:buClr>
                <a:schemeClr val="lt1"/>
              </a:buClr>
              <a:buSzPts val="2400"/>
              <a:buFont typeface="Arial"/>
              <a:buChar char="•"/>
              <a:defRPr sz="2400">
                <a:solidFill>
                  <a:schemeClr val="lt1"/>
                </a:solidFill>
              </a:defRPr>
            </a:lvl3pPr>
            <a:lvl4pPr marL="1828800" lvl="3" indent="-330200" algn="l" rtl="0">
              <a:lnSpc>
                <a:spcPct val="90000"/>
              </a:lnSpc>
              <a:spcBef>
                <a:spcPts val="400"/>
              </a:spcBef>
              <a:spcAft>
                <a:spcPts val="0"/>
              </a:spcAft>
              <a:buClr>
                <a:schemeClr val="lt1"/>
              </a:buClr>
              <a:buSzPts val="1600"/>
              <a:buFont typeface="Arial"/>
              <a:buChar char="•"/>
              <a:defRPr sz="1600">
                <a:solidFill>
                  <a:schemeClr val="lt1"/>
                </a:solidFill>
              </a:defRPr>
            </a:lvl4pPr>
            <a:lvl5pPr marL="2286000" lvl="4" indent="-330200" algn="l" rtl="0">
              <a:lnSpc>
                <a:spcPct val="90000"/>
              </a:lnSpc>
              <a:spcBef>
                <a:spcPts val="400"/>
              </a:spcBef>
              <a:spcAft>
                <a:spcPts val="0"/>
              </a:spcAft>
              <a:buClr>
                <a:schemeClr val="lt1"/>
              </a:buClr>
              <a:buSzPts val="1600"/>
              <a:buFont typeface="Arial"/>
              <a:buChar char="•"/>
              <a:defRPr sz="16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3"/>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215">
          <p15:clr>
            <a:srgbClr val="FBAE40"/>
          </p15:clr>
        </p15:guide>
        <p15:guide id="2" pos="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 name="Google Shape;12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5" name="Google Shape;13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2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 name="Google Shape;141;p2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2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8" name="Google Shape;148;p2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0" name="Google Shape;150;p2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 name="Google Shape;151;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1" name="Google Shape;161;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3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6" name="Google Shape;166;p3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7" name="Google Shape;16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Section Header">
  <p:cSld name="7_Section Header">
    <p:bg>
      <p:bgPr>
        <a:solidFill>
          <a:srgbClr val="01426A"/>
        </a:solidFill>
        <a:effectLst/>
      </p:bgPr>
    </p:bg>
    <p:spTree>
      <p:nvGrpSpPr>
        <p:cNvPr id="1" name="Shape 24"/>
        <p:cNvGrpSpPr/>
        <p:nvPr/>
      </p:nvGrpSpPr>
      <p:grpSpPr>
        <a:xfrm>
          <a:off x="0" y="0"/>
          <a:ext cx="0" cy="0"/>
          <a:chOff x="0" y="0"/>
          <a:chExt cx="0" cy="0"/>
        </a:xfrm>
      </p:grpSpPr>
      <p:sp>
        <p:nvSpPr>
          <p:cNvPr id="25" name="Google Shape;25;p4"/>
          <p:cNvSpPr>
            <a:spLocks noGrp="1"/>
          </p:cNvSpPr>
          <p:nvPr>
            <p:ph type="pic" idx="2"/>
          </p:nvPr>
        </p:nvSpPr>
        <p:spPr>
          <a:xfrm>
            <a:off x="4981575" y="1243262"/>
            <a:ext cx="3633788" cy="352082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Char char="•"/>
              <a:defRPr sz="3200" b="0" i="0" u="none" strike="noStrike" cap="none">
                <a:solidFill>
                  <a:schemeClr val="lt1"/>
                </a:solidFill>
                <a:latin typeface="Corbel"/>
                <a:ea typeface="Corbel"/>
                <a:cs typeface="Corbel"/>
                <a:sym typeface="Corbe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6" name="Google Shape;26;p4"/>
          <p:cNvSpPr txBox="1">
            <a:spLocks noGrp="1"/>
          </p:cNvSpPr>
          <p:nvPr>
            <p:ph type="body" idx="1"/>
          </p:nvPr>
        </p:nvSpPr>
        <p:spPr>
          <a:xfrm>
            <a:off x="1403684" y="1564783"/>
            <a:ext cx="3345049" cy="2711004"/>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rgbClr val="A9C23F"/>
              </a:buClr>
              <a:buSzPts val="2400"/>
              <a:buFont typeface="Arial"/>
              <a:buNone/>
              <a:defRPr sz="2400" b="0" i="1" u="none" strike="noStrike" cap="none">
                <a:solidFill>
                  <a:srgbClr val="A9C23F"/>
                </a:solidFill>
                <a:latin typeface="Times New Roman"/>
                <a:ea typeface="Times New Roman"/>
                <a:cs typeface="Times New Roman"/>
                <a:sym typeface="Times New Roman"/>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7" name="Google Shape;27;p4"/>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3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3" name="Google Shape;173;p3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4" name="Google Shape;17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5" name="Google Shape;17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9" name="Google Shape;179;p3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0" name="Google Shape;180;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2" name="Google Shape;182;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6" name="Google Shape;186;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8" name="Google Shape;188;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01426A"/>
        </a:solidFill>
        <a:effectLst/>
      </p:bgPr>
    </p:bg>
    <p:spTree>
      <p:nvGrpSpPr>
        <p:cNvPr id="1" name="Shape 189"/>
        <p:cNvGrpSpPr/>
        <p:nvPr/>
      </p:nvGrpSpPr>
      <p:grpSpPr>
        <a:xfrm>
          <a:off x="0" y="0"/>
          <a:ext cx="0" cy="0"/>
          <a:chOff x="0" y="0"/>
          <a:chExt cx="0" cy="0"/>
        </a:xfrm>
      </p:grpSpPr>
      <p:sp>
        <p:nvSpPr>
          <p:cNvPr id="190" name="Google Shape;190;p35"/>
          <p:cNvSpPr/>
          <p:nvPr/>
        </p:nvSpPr>
        <p:spPr>
          <a:xfrm>
            <a:off x="0" y="5079145"/>
            <a:ext cx="9144000" cy="64500"/>
          </a:xfrm>
          <a:prstGeom prst="rect">
            <a:avLst/>
          </a:prstGeom>
          <a:solidFill>
            <a:srgbClr val="78AA00"/>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35"/>
          <p:cNvSpPr/>
          <p:nvPr/>
        </p:nvSpPr>
        <p:spPr>
          <a:xfrm>
            <a:off x="0" y="0"/>
            <a:ext cx="9144000" cy="4707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35"/>
          <p:cNvSpPr txBox="1">
            <a:spLocks noGrp="1"/>
          </p:cNvSpPr>
          <p:nvPr>
            <p:ph type="body" idx="1"/>
          </p:nvPr>
        </p:nvSpPr>
        <p:spPr>
          <a:xfrm>
            <a:off x="914401" y="1812471"/>
            <a:ext cx="7700100" cy="2878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800"/>
              <a:buNone/>
              <a:defRPr sz="1800">
                <a:solidFill>
                  <a:schemeClr val="dk1"/>
                </a:solidFill>
                <a:latin typeface="Arial"/>
                <a:ea typeface="Arial"/>
                <a:cs typeface="Arial"/>
                <a:sym typeface="Arial"/>
              </a:defRPr>
            </a:lvl1pPr>
            <a:lvl2pPr marL="914400" lvl="1" indent="-355600" algn="l" rtl="0">
              <a:lnSpc>
                <a:spcPct val="90000"/>
              </a:lnSpc>
              <a:spcBef>
                <a:spcPts val="400"/>
              </a:spcBef>
              <a:spcAft>
                <a:spcPts val="0"/>
              </a:spcAft>
              <a:buClr>
                <a:schemeClr val="dk1"/>
              </a:buClr>
              <a:buSzPts val="2000"/>
              <a:buFont typeface="Arial"/>
              <a:buChar char="•"/>
              <a:defRPr sz="2000">
                <a:solidFill>
                  <a:schemeClr val="dk1"/>
                </a:solidFill>
              </a:defRPr>
            </a:lvl2pPr>
            <a:lvl3pPr marL="1371600" lvl="2" indent="-342900" algn="l" rtl="0">
              <a:lnSpc>
                <a:spcPct val="90000"/>
              </a:lnSpc>
              <a:spcBef>
                <a:spcPts val="400"/>
              </a:spcBef>
              <a:spcAft>
                <a:spcPts val="0"/>
              </a:spcAft>
              <a:buClr>
                <a:schemeClr val="dk1"/>
              </a:buClr>
              <a:buSzPts val="1800"/>
              <a:buFont typeface="Arial"/>
              <a:buChar char="•"/>
              <a:defRPr sz="1800">
                <a:solidFill>
                  <a:schemeClr val="dk1"/>
                </a:solidFill>
              </a:defRPr>
            </a:lvl3pPr>
            <a:lvl4pPr marL="1828800" lvl="3" indent="-330200" algn="l" rtl="0">
              <a:lnSpc>
                <a:spcPct val="90000"/>
              </a:lnSpc>
              <a:spcBef>
                <a:spcPts val="400"/>
              </a:spcBef>
              <a:spcAft>
                <a:spcPts val="0"/>
              </a:spcAft>
              <a:buClr>
                <a:schemeClr val="dk1"/>
              </a:buClr>
              <a:buSzPts val="1600"/>
              <a:buFont typeface="Arial"/>
              <a:buChar char="•"/>
              <a:defRPr sz="1600">
                <a:solidFill>
                  <a:schemeClr val="dk1"/>
                </a:solidFill>
              </a:defRPr>
            </a:lvl4pPr>
            <a:lvl5pPr marL="2286000" lvl="4" indent="-330200" algn="l" rtl="0">
              <a:lnSpc>
                <a:spcPct val="90000"/>
              </a:lnSpc>
              <a:spcBef>
                <a:spcPts val="400"/>
              </a:spcBef>
              <a:spcAft>
                <a:spcPts val="0"/>
              </a:spcAft>
              <a:buClr>
                <a:schemeClr val="dk1"/>
              </a:buClr>
              <a:buSzPts val="1600"/>
              <a:buFont typeface="Arial"/>
              <a:buChar char="•"/>
              <a:defRPr sz="1600">
                <a:solidFill>
                  <a:schemeClr val="dk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93" name="Google Shape;193;p35"/>
          <p:cNvSpPr txBox="1">
            <a:spLocks noGrp="1"/>
          </p:cNvSpPr>
          <p:nvPr>
            <p:ph type="body" idx="2"/>
          </p:nvPr>
        </p:nvSpPr>
        <p:spPr>
          <a:xfrm>
            <a:off x="914400" y="1243262"/>
            <a:ext cx="7700100" cy="47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rgbClr val="414042"/>
              </a:buClr>
              <a:buSzPts val="2800"/>
              <a:buNone/>
              <a:defRPr sz="2800">
                <a:solidFill>
                  <a:srgbClr val="414042"/>
                </a:solidFill>
                <a:latin typeface="Arial"/>
                <a:ea typeface="Arial"/>
                <a:cs typeface="Arial"/>
                <a:sym typeface="Arial"/>
              </a:defRPr>
            </a:lvl1pPr>
            <a:lvl2pPr marL="914400" lvl="1" indent="-228600" algn="l" rtl="0">
              <a:lnSpc>
                <a:spcPct val="90000"/>
              </a:lnSpc>
              <a:spcBef>
                <a:spcPts val="400"/>
              </a:spcBef>
              <a:spcAft>
                <a:spcPts val="0"/>
              </a:spcAft>
              <a:buClr>
                <a:srgbClr val="A9C23F"/>
              </a:buClr>
              <a:buSzPts val="2400"/>
              <a:buNone/>
              <a:defRPr sz="2400">
                <a:solidFill>
                  <a:srgbClr val="A9C23F"/>
                </a:solidFill>
              </a:defRPr>
            </a:lvl2pPr>
            <a:lvl3pPr marL="1371600" lvl="2" indent="-228600" algn="l" rtl="0">
              <a:lnSpc>
                <a:spcPct val="90000"/>
              </a:lnSpc>
              <a:spcBef>
                <a:spcPts val="400"/>
              </a:spcBef>
              <a:spcAft>
                <a:spcPts val="0"/>
              </a:spcAft>
              <a:buClr>
                <a:srgbClr val="A9C23F"/>
              </a:buClr>
              <a:buSzPts val="2000"/>
              <a:buNone/>
              <a:defRPr sz="2000">
                <a:solidFill>
                  <a:srgbClr val="A9C23F"/>
                </a:solidFill>
              </a:defRPr>
            </a:lvl3pPr>
            <a:lvl4pPr marL="1828800" lvl="3" indent="-228600" algn="l" rtl="0">
              <a:lnSpc>
                <a:spcPct val="90000"/>
              </a:lnSpc>
              <a:spcBef>
                <a:spcPts val="400"/>
              </a:spcBef>
              <a:spcAft>
                <a:spcPts val="0"/>
              </a:spcAft>
              <a:buClr>
                <a:srgbClr val="A9C23F"/>
              </a:buClr>
              <a:buSzPts val="1800"/>
              <a:buNone/>
              <a:defRPr sz="1800">
                <a:solidFill>
                  <a:srgbClr val="A9C23F"/>
                </a:solidFill>
              </a:defRPr>
            </a:lvl4pPr>
            <a:lvl5pPr marL="2286000" lvl="4" indent="-228600" algn="l" rtl="0">
              <a:lnSpc>
                <a:spcPct val="90000"/>
              </a:lnSpc>
              <a:spcBef>
                <a:spcPts val="400"/>
              </a:spcBef>
              <a:spcAft>
                <a:spcPts val="0"/>
              </a:spcAft>
              <a:buClr>
                <a:srgbClr val="A9C23F"/>
              </a:buClr>
              <a:buSzPts val="1800"/>
              <a:buNone/>
              <a:defRPr sz="1800">
                <a:solidFill>
                  <a:srgbClr val="A9C23F"/>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94" name="Google Shape;194;p35"/>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215">
          <p15:clr>
            <a:srgbClr val="FBAE40"/>
          </p15:clr>
        </p15:guide>
        <p15:guide id="2" pos="4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550015" y="2079010"/>
            <a:ext cx="7908185" cy="84199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30" name="Google Shape;30;p5"/>
          <p:cNvSpPr/>
          <p:nvPr/>
        </p:nvSpPr>
        <p:spPr>
          <a:xfrm>
            <a:off x="0" y="0"/>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1426A"/>
        </a:solidFill>
        <a:effectLst/>
      </p:bgPr>
    </p:bg>
    <p:spTree>
      <p:nvGrpSpPr>
        <p:cNvPr id="1" name="Shape 31"/>
        <p:cNvGrpSpPr/>
        <p:nvPr/>
      </p:nvGrpSpPr>
      <p:grpSpPr>
        <a:xfrm>
          <a:off x="0" y="0"/>
          <a:ext cx="0" cy="0"/>
          <a:chOff x="0" y="0"/>
          <a:chExt cx="0" cy="0"/>
        </a:xfrm>
      </p:grpSpPr>
      <p:sp>
        <p:nvSpPr>
          <p:cNvPr id="32" name="Google Shape;32;p6"/>
          <p:cNvSpPr/>
          <p:nvPr/>
        </p:nvSpPr>
        <p:spPr>
          <a:xfrm>
            <a:off x="0" y="5079145"/>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3" name="Google Shape;33;p6"/>
          <p:cNvSpPr txBox="1">
            <a:spLocks noGrp="1"/>
          </p:cNvSpPr>
          <p:nvPr>
            <p:ph type="body" idx="1"/>
          </p:nvPr>
        </p:nvSpPr>
        <p:spPr>
          <a:xfrm>
            <a:off x="1403683" y="1940020"/>
            <a:ext cx="7210927" cy="983484"/>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Google Shape;34;p6"/>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A9C23F"/>
              </a:buClr>
              <a:buSzPts val="2800"/>
              <a:buFont typeface="Arial"/>
              <a:buNone/>
              <a:defRPr sz="2800" b="0" i="0" u="none" strike="noStrike" cap="none">
                <a:solidFill>
                  <a:srgbClr val="A9C23F"/>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5" name="Google Shape;35;p6"/>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6"/>
          <p:cNvSpPr txBox="1">
            <a:spLocks noGrp="1"/>
          </p:cNvSpPr>
          <p:nvPr>
            <p:ph type="body" idx="3"/>
          </p:nvPr>
        </p:nvSpPr>
        <p:spPr>
          <a:xfrm>
            <a:off x="1403683" y="3807457"/>
            <a:ext cx="3181196" cy="669105"/>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7" name="Google Shape;37;p6"/>
          <p:cNvSpPr txBox="1">
            <a:spLocks noGrp="1"/>
          </p:cNvSpPr>
          <p:nvPr>
            <p:ph type="body" idx="4"/>
          </p:nvPr>
        </p:nvSpPr>
        <p:spPr>
          <a:xfrm>
            <a:off x="1403683" y="3088739"/>
            <a:ext cx="972469" cy="669105"/>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8" name="Google Shape;38;p6"/>
          <p:cNvSpPr txBox="1">
            <a:spLocks noGrp="1"/>
          </p:cNvSpPr>
          <p:nvPr>
            <p:ph type="body" idx="5"/>
          </p:nvPr>
        </p:nvSpPr>
        <p:spPr>
          <a:xfrm>
            <a:off x="2813920" y="3088739"/>
            <a:ext cx="2498615" cy="669105"/>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9" name="Google Shape;39;p6"/>
          <p:cNvSpPr txBox="1">
            <a:spLocks noGrp="1"/>
          </p:cNvSpPr>
          <p:nvPr>
            <p:ph type="body" idx="6"/>
          </p:nvPr>
        </p:nvSpPr>
        <p:spPr>
          <a:xfrm>
            <a:off x="4816698" y="3807457"/>
            <a:ext cx="4024647" cy="669105"/>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1" u="none" strike="noStrike" cap="none">
                <a:solidFill>
                  <a:schemeClr val="lt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01426A"/>
        </a:solidFill>
        <a:effectLst/>
      </p:bgPr>
    </p:bg>
    <p:spTree>
      <p:nvGrpSpPr>
        <p:cNvPr id="1" name="Shape 40"/>
        <p:cNvGrpSpPr/>
        <p:nvPr/>
      </p:nvGrpSpPr>
      <p:grpSpPr>
        <a:xfrm>
          <a:off x="0" y="0"/>
          <a:ext cx="0" cy="0"/>
          <a:chOff x="0" y="0"/>
          <a:chExt cx="0" cy="0"/>
        </a:xfrm>
      </p:grpSpPr>
      <p:sp>
        <p:nvSpPr>
          <p:cNvPr id="41" name="Google Shape;41;p7"/>
          <p:cNvSpPr/>
          <p:nvPr/>
        </p:nvSpPr>
        <p:spPr>
          <a:xfrm>
            <a:off x="0" y="5079145"/>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2" name="Google Shape;42;p7"/>
          <p:cNvSpPr txBox="1">
            <a:spLocks noGrp="1"/>
          </p:cNvSpPr>
          <p:nvPr>
            <p:ph type="body" idx="1"/>
          </p:nvPr>
        </p:nvSpPr>
        <p:spPr>
          <a:xfrm>
            <a:off x="1403683" y="1812470"/>
            <a:ext cx="7210927" cy="2951617"/>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rgbClr val="FF0000"/>
              </a:buClr>
              <a:buSzPts val="1800"/>
              <a:buFont typeface="Arial"/>
              <a:buNone/>
              <a:defRPr sz="1800" b="0" i="0" u="none" strike="noStrike" cap="none">
                <a:solidFill>
                  <a:srgbClr val="FF0000"/>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43" name="Google Shape;43;p7"/>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A9C23F"/>
              </a:buClr>
              <a:buSzPts val="2800"/>
              <a:buFont typeface="Arial"/>
              <a:buNone/>
              <a:defRPr sz="2800" b="0" i="0" u="none" strike="noStrike" cap="none">
                <a:solidFill>
                  <a:srgbClr val="A9C23F"/>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44" name="Google Shape;44;p7"/>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01426A"/>
        </a:solidFill>
        <a:effectLst/>
      </p:bgPr>
    </p:bg>
    <p:spTree>
      <p:nvGrpSpPr>
        <p:cNvPr id="1" name="Shape 45"/>
        <p:cNvGrpSpPr/>
        <p:nvPr/>
      </p:nvGrpSpPr>
      <p:grpSpPr>
        <a:xfrm>
          <a:off x="0" y="0"/>
          <a:ext cx="0" cy="0"/>
          <a:chOff x="0" y="0"/>
          <a:chExt cx="0" cy="0"/>
        </a:xfrm>
      </p:grpSpPr>
      <p:sp>
        <p:nvSpPr>
          <p:cNvPr id="46" name="Google Shape;46;p8"/>
          <p:cNvSpPr/>
          <p:nvPr/>
        </p:nvSpPr>
        <p:spPr>
          <a:xfrm>
            <a:off x="0" y="5079145"/>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7" name="Google Shape;47;p8"/>
          <p:cNvSpPr txBox="1">
            <a:spLocks noGrp="1"/>
          </p:cNvSpPr>
          <p:nvPr>
            <p:ph type="body" idx="1"/>
          </p:nvPr>
        </p:nvSpPr>
        <p:spPr>
          <a:xfrm>
            <a:off x="1403683" y="1940020"/>
            <a:ext cx="7210927" cy="3046918"/>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48" name="Google Shape;48;p8"/>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A9C23F"/>
              </a:buClr>
              <a:buSzPts val="2800"/>
              <a:buFont typeface="Arial"/>
              <a:buNone/>
              <a:defRPr sz="2800" b="0" i="0" u="none" strike="noStrike" cap="none">
                <a:solidFill>
                  <a:srgbClr val="A9C23F"/>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49" name="Google Shape;49;p8"/>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1426A"/>
        </a:solidFill>
        <a:effectLst/>
      </p:bgPr>
    </p:bg>
    <p:spTree>
      <p:nvGrpSpPr>
        <p:cNvPr id="1" name="Shape 50"/>
        <p:cNvGrpSpPr/>
        <p:nvPr/>
      </p:nvGrpSpPr>
      <p:grpSpPr>
        <a:xfrm>
          <a:off x="0" y="0"/>
          <a:ext cx="0" cy="0"/>
          <a:chOff x="0" y="0"/>
          <a:chExt cx="0" cy="0"/>
        </a:xfrm>
      </p:grpSpPr>
      <p:sp>
        <p:nvSpPr>
          <p:cNvPr id="51" name="Google Shape;51;p9"/>
          <p:cNvSpPr/>
          <p:nvPr/>
        </p:nvSpPr>
        <p:spPr>
          <a:xfrm>
            <a:off x="0" y="5079145"/>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2" name="Google Shape;52;p9"/>
          <p:cNvSpPr txBox="1">
            <a:spLocks noGrp="1"/>
          </p:cNvSpPr>
          <p:nvPr>
            <p:ph type="body" idx="1"/>
          </p:nvPr>
        </p:nvSpPr>
        <p:spPr>
          <a:xfrm>
            <a:off x="1403683" y="1940020"/>
            <a:ext cx="7210927" cy="1659625"/>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53" name="Google Shape;53;p9"/>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A9C23F"/>
              </a:buClr>
              <a:buSzPts val="2800"/>
              <a:buFont typeface="Arial"/>
              <a:buNone/>
              <a:defRPr sz="2800" b="0" i="0" u="none" strike="noStrike" cap="none">
                <a:solidFill>
                  <a:srgbClr val="A9C23F"/>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54" name="Google Shape;54;p9"/>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9"/>
          <p:cNvSpPr txBox="1">
            <a:spLocks noGrp="1"/>
          </p:cNvSpPr>
          <p:nvPr>
            <p:ph type="body" idx="3"/>
          </p:nvPr>
        </p:nvSpPr>
        <p:spPr>
          <a:xfrm>
            <a:off x="2408349" y="3747752"/>
            <a:ext cx="6206261" cy="1007935"/>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rgbClr val="A9C23F"/>
              </a:buClr>
              <a:buSzPts val="2400"/>
              <a:buFont typeface="Arial"/>
              <a:buNone/>
              <a:defRPr sz="2400" b="0" i="1" u="none" strike="noStrike" cap="none">
                <a:solidFill>
                  <a:srgbClr val="A9C23F"/>
                </a:solidFill>
                <a:latin typeface="Times New Roman"/>
                <a:ea typeface="Times New Roman"/>
                <a:cs typeface="Times New Roman"/>
                <a:sym typeface="Times New Roman"/>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1426A"/>
        </a:solidFill>
        <a:effectLst/>
      </p:bgPr>
    </p:bg>
    <p:spTree>
      <p:nvGrpSpPr>
        <p:cNvPr id="1" name="Shape 56"/>
        <p:cNvGrpSpPr/>
        <p:nvPr/>
      </p:nvGrpSpPr>
      <p:grpSpPr>
        <a:xfrm>
          <a:off x="0" y="0"/>
          <a:ext cx="0" cy="0"/>
          <a:chOff x="0" y="0"/>
          <a:chExt cx="0" cy="0"/>
        </a:xfrm>
      </p:grpSpPr>
      <p:sp>
        <p:nvSpPr>
          <p:cNvPr id="57" name="Google Shape;57;p10"/>
          <p:cNvSpPr/>
          <p:nvPr/>
        </p:nvSpPr>
        <p:spPr>
          <a:xfrm>
            <a:off x="0" y="5079145"/>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8" name="Google Shape;58;p10"/>
          <p:cNvSpPr txBox="1">
            <a:spLocks noGrp="1"/>
          </p:cNvSpPr>
          <p:nvPr>
            <p:ph type="body" idx="1"/>
          </p:nvPr>
        </p:nvSpPr>
        <p:spPr>
          <a:xfrm>
            <a:off x="1403683" y="1940020"/>
            <a:ext cx="3625517" cy="3024786"/>
          </a:xfrm>
          <a:prstGeom prst="rect">
            <a:avLst/>
          </a:prstGeom>
          <a:noFill/>
          <a:ln>
            <a:noFill/>
          </a:ln>
        </p:spPr>
        <p:txBody>
          <a:bodyPr spcFirstLastPara="1" wrap="square" lIns="0" tIns="0" rIns="0" bIns="0" anchor="t" anchorCtr="0">
            <a:noAutofit/>
          </a:bodyPr>
          <a:lstStyle>
            <a:lvl1pPr marL="457200" marR="0" lvl="0" indent="-228600" algn="l" rtl="0">
              <a:spcBef>
                <a:spcPts val="984"/>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59" name="Google Shape;59;p10"/>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A9C23F"/>
              </a:buClr>
              <a:buSzPts val="2800"/>
              <a:buFont typeface="Arial"/>
              <a:buNone/>
              <a:defRPr sz="2800" b="0" i="0" u="none" strike="noStrike" cap="none">
                <a:solidFill>
                  <a:srgbClr val="A9C23F"/>
                </a:solidFill>
                <a:latin typeface="Arial"/>
                <a:ea typeface="Arial"/>
                <a:cs typeface="Arial"/>
                <a:sym typeface="Arial"/>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60" name="Google Shape;60;p10"/>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0"/>
          <p:cNvSpPr txBox="1">
            <a:spLocks noGrp="1"/>
          </p:cNvSpPr>
          <p:nvPr>
            <p:ph type="body" idx="3"/>
          </p:nvPr>
        </p:nvSpPr>
        <p:spPr>
          <a:xfrm>
            <a:off x="5576553" y="2240924"/>
            <a:ext cx="3038058" cy="2514763"/>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rgbClr val="A9C23F"/>
              </a:buClr>
              <a:buSzPts val="2400"/>
              <a:buFont typeface="Arial"/>
              <a:buNone/>
              <a:defRPr sz="2400" b="0" i="1" u="none" strike="noStrike" cap="none">
                <a:solidFill>
                  <a:srgbClr val="A9C23F"/>
                </a:solidFill>
                <a:latin typeface="Times New Roman"/>
                <a:ea typeface="Times New Roman"/>
                <a:cs typeface="Times New Roman"/>
                <a:sym typeface="Times New Roman"/>
              </a:defRPr>
            </a:lvl1pPr>
            <a:lvl2pPr marL="914400" marR="0" lvl="1" indent="-228600" algn="l" rtl="0">
              <a:spcBef>
                <a:spcPts val="480"/>
              </a:spcBef>
              <a:spcAft>
                <a:spcPts val="0"/>
              </a:spcAft>
              <a:buClr>
                <a:srgbClr val="A9C23F"/>
              </a:buClr>
              <a:buSzPts val="2400"/>
              <a:buFont typeface="Arial"/>
              <a:buNone/>
              <a:defRPr sz="2400" b="0" i="0" u="none" strike="noStrike" cap="none">
                <a:solidFill>
                  <a:srgbClr val="A9C23F"/>
                </a:solidFill>
                <a:latin typeface="Corbel"/>
                <a:ea typeface="Corbel"/>
                <a:cs typeface="Corbel"/>
                <a:sym typeface="Corbel"/>
              </a:defRPr>
            </a:lvl2pPr>
            <a:lvl3pPr marL="1371600" marR="0" lvl="2" indent="-228600" algn="l" rtl="0">
              <a:spcBef>
                <a:spcPts val="400"/>
              </a:spcBef>
              <a:spcAft>
                <a:spcPts val="0"/>
              </a:spcAft>
              <a:buClr>
                <a:srgbClr val="A9C23F"/>
              </a:buClr>
              <a:buSzPts val="2000"/>
              <a:buFont typeface="Arial"/>
              <a:buNone/>
              <a:defRPr sz="2000" b="0" i="0" u="none" strike="noStrike" cap="none">
                <a:solidFill>
                  <a:srgbClr val="A9C23F"/>
                </a:solidFill>
                <a:latin typeface="Corbel"/>
                <a:ea typeface="Corbel"/>
                <a:cs typeface="Corbel"/>
                <a:sym typeface="Corbel"/>
              </a:defRPr>
            </a:lvl3pPr>
            <a:lvl4pPr marL="1828800" marR="0" lvl="3"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4pPr>
            <a:lvl5pPr marL="2286000" marR="0" lvl="4" indent="-228600" algn="l" rtl="0">
              <a:spcBef>
                <a:spcPts val="360"/>
              </a:spcBef>
              <a:spcAft>
                <a:spcPts val="0"/>
              </a:spcAft>
              <a:buClr>
                <a:srgbClr val="A9C23F"/>
              </a:buClr>
              <a:buSzPts val="1800"/>
              <a:buFont typeface="Arial"/>
              <a:buNone/>
              <a:defRPr sz="1800" b="0" i="0" u="none" strike="noStrike" cap="none">
                <a:solidFill>
                  <a:srgbClr val="A9C23F"/>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8">
            <a:alphaModFix/>
          </a:blip>
          <a:srcRect/>
          <a:stretch/>
        </p:blipFill>
        <p:spPr>
          <a:xfrm>
            <a:off x="187353" y="326003"/>
            <a:ext cx="1024466" cy="1024466"/>
          </a:xfrm>
          <a:prstGeom prst="rect">
            <a:avLst/>
          </a:prstGeom>
          <a:noFill/>
          <a:ln>
            <a:noFill/>
          </a:ln>
        </p:spPr>
      </p:pic>
      <p:sp>
        <p:nvSpPr>
          <p:cNvPr id="11" name="Google Shape;11;p1"/>
          <p:cNvSpPr/>
          <p:nvPr/>
        </p:nvSpPr>
        <p:spPr>
          <a:xfrm>
            <a:off x="0" y="5079145"/>
            <a:ext cx="9144000" cy="64355"/>
          </a:xfrm>
          <a:prstGeom prst="rect">
            <a:avLst/>
          </a:prstGeom>
          <a:solidFill>
            <a:srgbClr val="78AA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8" name="Google Shape;88;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s93ywqFa6C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bmd.com/balance/stress-management/stress-assessment/default.ht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k8sFw8HMe6c"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xKY6YrKamqM"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body" idx="1"/>
          </p:nvPr>
        </p:nvSpPr>
        <p:spPr>
          <a:xfrm>
            <a:off x="550015" y="1494140"/>
            <a:ext cx="3152555" cy="84199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400"/>
              <a:buNone/>
            </a:pPr>
            <a:r>
              <a:rPr lang="en-US"/>
              <a:t>STRESS MANAGEMENT MODULE</a:t>
            </a:r>
            <a:endParaRPr/>
          </a:p>
        </p:txBody>
      </p:sp>
      <p:sp>
        <p:nvSpPr>
          <p:cNvPr id="200" name="Google Shape;200;p36"/>
          <p:cNvSpPr txBox="1">
            <a:spLocks noGrp="1"/>
          </p:cNvSpPr>
          <p:nvPr>
            <p:ph type="body" idx="2"/>
          </p:nvPr>
        </p:nvSpPr>
        <p:spPr>
          <a:xfrm>
            <a:off x="550015" y="415102"/>
            <a:ext cx="3152555" cy="84199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600"/>
              <a:buNone/>
            </a:pPr>
            <a:r>
              <a:rPr lang="en-US"/>
              <a:t>CITY OF RALEIGH PUBLIC UTILITIES DEPARTMENT</a:t>
            </a:r>
            <a:endParaRPr/>
          </a:p>
        </p:txBody>
      </p:sp>
      <p:pic>
        <p:nvPicPr>
          <p:cNvPr id="201" name="Google Shape;201;p36"/>
          <p:cNvPicPr preferRelativeResize="0">
            <a:picLocks noGrp="1"/>
          </p:cNvPicPr>
          <p:nvPr>
            <p:ph type="pic" idx="3"/>
          </p:nvPr>
        </p:nvPicPr>
        <p:blipFill rotWithShape="1">
          <a:blip r:embed="rId3">
            <a:alphaModFix/>
          </a:blip>
          <a:srcRect l="2298" r="2299"/>
          <a:stretch/>
        </p:blipFill>
        <p:spPr>
          <a:xfrm>
            <a:off x="4237038" y="0"/>
            <a:ext cx="4906962"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body" idx="1"/>
          </p:nvPr>
        </p:nvSpPr>
        <p:spPr>
          <a:xfrm>
            <a:off x="1399800" y="2133600"/>
            <a:ext cx="3918300" cy="29517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FFFFFF"/>
              </a:buClr>
              <a:buSzPts val="2400"/>
              <a:buChar char="●"/>
            </a:pPr>
            <a:r>
              <a:rPr lang="en-US" sz="2400">
                <a:solidFill>
                  <a:srgbClr val="FFFFFF"/>
                </a:solidFill>
              </a:rPr>
              <a:t>Role ambiguity</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Role conflict</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Responsibility for others</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Conflicting roles and boundaries</a:t>
            </a:r>
            <a:endParaRPr sz="2400">
              <a:solidFill>
                <a:srgbClr val="FFFFFF"/>
              </a:solidFill>
            </a:endParaRPr>
          </a:p>
          <a:p>
            <a:pPr marL="0" lvl="0" indent="0" algn="l" rtl="0">
              <a:spcBef>
                <a:spcPts val="984"/>
              </a:spcBef>
              <a:spcAft>
                <a:spcPts val="0"/>
              </a:spcAft>
              <a:buNone/>
            </a:pPr>
            <a:endParaRPr/>
          </a:p>
        </p:txBody>
      </p:sp>
      <p:sp>
        <p:nvSpPr>
          <p:cNvPr id="268" name="Google Shape;268;p45"/>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None/>
            </a:pPr>
            <a:r>
              <a:rPr lang="en-US">
                <a:solidFill>
                  <a:srgbClr val="A9C23F"/>
                </a:solidFill>
              </a:rPr>
              <a:t>Role in Organization  </a:t>
            </a:r>
            <a:endParaRPr/>
          </a:p>
        </p:txBody>
      </p:sp>
      <p:sp>
        <p:nvSpPr>
          <p:cNvPr id="269" name="Google Shape;269;p45"/>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FF"/>
                </a:solidFill>
              </a:rPr>
              <a:t>2. Sources of Stress at Work</a:t>
            </a:r>
            <a:endParaRPr/>
          </a:p>
        </p:txBody>
      </p:sp>
      <p:pic>
        <p:nvPicPr>
          <p:cNvPr id="270" name="Google Shape;270;p45"/>
          <p:cNvPicPr preferRelativeResize="0">
            <a:picLocks noGrp="1"/>
          </p:cNvPicPr>
          <p:nvPr>
            <p:ph type="pic" idx="2"/>
          </p:nvPr>
        </p:nvPicPr>
        <p:blipFill rotWithShape="1">
          <a:blip r:embed="rId3">
            <a:alphaModFix/>
          </a:blip>
          <a:srcRect t="1550" b="1550"/>
          <a:stretch/>
        </p:blipFill>
        <p:spPr>
          <a:xfrm>
            <a:off x="5522625" y="1243250"/>
            <a:ext cx="3176700" cy="312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body" idx="1"/>
          </p:nvPr>
        </p:nvSpPr>
        <p:spPr>
          <a:xfrm>
            <a:off x="1403683" y="1826420"/>
            <a:ext cx="7210800" cy="29517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FFFFFF"/>
              </a:buClr>
              <a:buSzPts val="2400"/>
              <a:buChar char="●"/>
            </a:pPr>
            <a:r>
              <a:rPr lang="en-US" sz="2400">
                <a:solidFill>
                  <a:srgbClr val="FFFFFF"/>
                </a:solidFill>
              </a:rPr>
              <a:t>Over promotion</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Under promotion</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Lack of job security</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Inhibited ambition</a:t>
            </a:r>
            <a:endParaRPr sz="2400">
              <a:solidFill>
                <a:srgbClr val="FFFFFF"/>
              </a:solidFill>
            </a:endParaRPr>
          </a:p>
          <a:p>
            <a:pPr marL="0" lvl="0" indent="0" algn="l" rtl="0">
              <a:spcBef>
                <a:spcPts val="984"/>
              </a:spcBef>
              <a:spcAft>
                <a:spcPts val="0"/>
              </a:spcAft>
              <a:buNone/>
            </a:pPr>
            <a:endParaRPr/>
          </a:p>
        </p:txBody>
      </p:sp>
      <p:sp>
        <p:nvSpPr>
          <p:cNvPr id="277" name="Google Shape;277;p46"/>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solidFill>
                  <a:srgbClr val="A9C23F"/>
                </a:solidFill>
              </a:rPr>
              <a:t>Career Development</a:t>
            </a:r>
            <a:endParaRPr>
              <a:solidFill>
                <a:srgbClr val="A9C23F"/>
              </a:solidFill>
            </a:endParaRPr>
          </a:p>
          <a:p>
            <a:pPr marL="0" lvl="0" indent="0" algn="l" rtl="0">
              <a:spcBef>
                <a:spcPts val="560"/>
              </a:spcBef>
              <a:spcAft>
                <a:spcPts val="0"/>
              </a:spcAft>
              <a:buNone/>
            </a:pPr>
            <a:endParaRPr/>
          </a:p>
        </p:txBody>
      </p:sp>
      <p:sp>
        <p:nvSpPr>
          <p:cNvPr id="278" name="Google Shape;278;p46"/>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FF"/>
                </a:solidFill>
              </a:rPr>
              <a:t>2. Sources of Stress at Work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body" idx="1"/>
          </p:nvPr>
        </p:nvSpPr>
        <p:spPr>
          <a:xfrm>
            <a:off x="1403675" y="1812475"/>
            <a:ext cx="6801600" cy="29517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FFFFFF"/>
              </a:buClr>
              <a:buSzPts val="2400"/>
              <a:buChar char="●"/>
            </a:pPr>
            <a:r>
              <a:rPr lang="en-US" sz="2400">
                <a:solidFill>
                  <a:srgbClr val="FFFFFF"/>
                </a:solidFill>
              </a:rPr>
              <a:t>Poor relationship with supervisor, employees, or co-workers</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Difficulties in delegating responsibilities</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Lack of trust</a:t>
            </a:r>
            <a:endParaRPr sz="2400">
              <a:solidFill>
                <a:srgbClr val="FFFFFF"/>
              </a:solidFill>
            </a:endParaRPr>
          </a:p>
          <a:p>
            <a:pPr marL="0" lvl="0" indent="0" algn="l" rtl="0">
              <a:spcBef>
                <a:spcPts val="984"/>
              </a:spcBef>
              <a:spcAft>
                <a:spcPts val="0"/>
              </a:spcAft>
              <a:buNone/>
            </a:pPr>
            <a:endParaRPr/>
          </a:p>
        </p:txBody>
      </p:sp>
      <p:sp>
        <p:nvSpPr>
          <p:cNvPr id="285" name="Google Shape;285;p47"/>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solidFill>
                  <a:srgbClr val="A9C23F"/>
                </a:solidFill>
              </a:rPr>
              <a:t>Relationship at Work</a:t>
            </a:r>
            <a:endParaRPr>
              <a:solidFill>
                <a:srgbClr val="A9C23F"/>
              </a:solidFill>
            </a:endParaRPr>
          </a:p>
          <a:p>
            <a:pPr marL="0" lvl="0" indent="0" algn="l" rtl="0">
              <a:spcBef>
                <a:spcPts val="560"/>
              </a:spcBef>
              <a:spcAft>
                <a:spcPts val="0"/>
              </a:spcAft>
              <a:buNone/>
            </a:pPr>
            <a:endParaRPr/>
          </a:p>
        </p:txBody>
      </p:sp>
      <p:sp>
        <p:nvSpPr>
          <p:cNvPr id="286" name="Google Shape;286;p47"/>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FF"/>
                </a:solidFill>
              </a:rPr>
              <a:t>2. Sources of Stress at 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body" idx="1"/>
          </p:nvPr>
        </p:nvSpPr>
        <p:spPr>
          <a:xfrm>
            <a:off x="1403683" y="1812470"/>
            <a:ext cx="7210800" cy="29517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FFFFFF"/>
              </a:buClr>
              <a:buSzPts val="2400"/>
              <a:buChar char="●"/>
            </a:pPr>
            <a:r>
              <a:rPr lang="en-US" sz="2400">
                <a:solidFill>
                  <a:srgbClr val="FFFFFF"/>
                </a:solidFill>
              </a:rPr>
              <a:t>Little or no participation in decisions</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Restrictions on behavior</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Office politics</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Lack of effective consultation</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Financial difficulties </a:t>
            </a:r>
            <a:endParaRPr sz="2400">
              <a:solidFill>
                <a:srgbClr val="FFFFFF"/>
              </a:solidFill>
            </a:endParaRPr>
          </a:p>
          <a:p>
            <a:pPr marL="0" lvl="0" indent="0" algn="l" rtl="0">
              <a:spcBef>
                <a:spcPts val="984"/>
              </a:spcBef>
              <a:spcAft>
                <a:spcPts val="0"/>
              </a:spcAft>
              <a:buNone/>
            </a:pPr>
            <a:endParaRPr/>
          </a:p>
        </p:txBody>
      </p:sp>
      <p:sp>
        <p:nvSpPr>
          <p:cNvPr id="293" name="Google Shape;293;p48"/>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solidFill>
                  <a:srgbClr val="A9C23F"/>
                </a:solidFill>
              </a:rPr>
              <a:t>Organizational Structure and Climate</a:t>
            </a:r>
            <a:endParaRPr>
              <a:solidFill>
                <a:srgbClr val="A9C23F"/>
              </a:solidFill>
            </a:endParaRPr>
          </a:p>
          <a:p>
            <a:pPr marL="0" lvl="0" indent="0" algn="l" rtl="0">
              <a:spcBef>
                <a:spcPts val="560"/>
              </a:spcBef>
              <a:spcAft>
                <a:spcPts val="0"/>
              </a:spcAft>
              <a:buNone/>
            </a:pPr>
            <a:endParaRPr/>
          </a:p>
        </p:txBody>
      </p:sp>
      <p:sp>
        <p:nvSpPr>
          <p:cNvPr id="294" name="Google Shape;294;p48"/>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FF"/>
                </a:solidFill>
              </a:rPr>
              <a:t>2. Sources of Stress at Work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body" idx="1"/>
          </p:nvPr>
        </p:nvSpPr>
        <p:spPr>
          <a:xfrm>
            <a:off x="1403675" y="1144975"/>
            <a:ext cx="4277100" cy="3607800"/>
          </a:xfrm>
          <a:prstGeom prst="rect">
            <a:avLst/>
          </a:prstGeom>
          <a:noFill/>
          <a:ln>
            <a:noFill/>
          </a:ln>
        </p:spPr>
        <p:txBody>
          <a:bodyPr spcFirstLastPara="1" wrap="square" lIns="0" tIns="0" rIns="0" bIns="0" anchor="t" anchorCtr="0">
            <a:noAutofit/>
          </a:bodyPr>
          <a:lstStyle/>
          <a:p>
            <a:pPr marL="285750" lvl="0" indent="-298450" algn="l" rtl="0">
              <a:spcBef>
                <a:spcPts val="984"/>
              </a:spcBef>
              <a:spcAft>
                <a:spcPts val="0"/>
              </a:spcAft>
              <a:buClr>
                <a:schemeClr val="lt1"/>
              </a:buClr>
              <a:buSzPts val="2000"/>
              <a:buFont typeface="Arial"/>
              <a:buChar char="•"/>
            </a:pPr>
            <a:r>
              <a:rPr lang="en-US" sz="2000">
                <a:solidFill>
                  <a:schemeClr val="lt1"/>
                </a:solidFill>
              </a:rPr>
              <a:t>Stress without relief leads to distress</a:t>
            </a:r>
            <a:endParaRPr sz="2000">
              <a:solidFill>
                <a:schemeClr val="lt1"/>
              </a:solidFill>
            </a:endParaRPr>
          </a:p>
          <a:p>
            <a:pPr marL="285750" lvl="0" indent="-298450" algn="l" rtl="0">
              <a:spcBef>
                <a:spcPts val="984"/>
              </a:spcBef>
              <a:spcAft>
                <a:spcPts val="0"/>
              </a:spcAft>
              <a:buClr>
                <a:schemeClr val="lt1"/>
              </a:buClr>
              <a:buSzPts val="2000"/>
              <a:buFont typeface="Arial"/>
              <a:buChar char="•"/>
            </a:pPr>
            <a:r>
              <a:rPr lang="en-US" sz="2000">
                <a:solidFill>
                  <a:schemeClr val="lt1"/>
                </a:solidFill>
              </a:rPr>
              <a:t>People handle stress differently, which means that the symptoms of stress can vary</a:t>
            </a:r>
            <a:endParaRPr sz="2000">
              <a:solidFill>
                <a:schemeClr val="lt1"/>
              </a:solidFill>
            </a:endParaRPr>
          </a:p>
          <a:p>
            <a:pPr marL="285750" lvl="0" indent="-298450" algn="l" rtl="0">
              <a:spcBef>
                <a:spcPts val="984"/>
              </a:spcBef>
              <a:spcAft>
                <a:spcPts val="0"/>
              </a:spcAft>
              <a:buClr>
                <a:schemeClr val="lt1"/>
              </a:buClr>
              <a:buSzPts val="2000"/>
              <a:buChar char="•"/>
            </a:pPr>
            <a:r>
              <a:rPr lang="en-US" sz="2000">
                <a:solidFill>
                  <a:schemeClr val="lt1"/>
                </a:solidFill>
              </a:rPr>
              <a:t>Symptoms of stress can also be signs of other health problems</a:t>
            </a:r>
            <a:endParaRPr sz="2000">
              <a:solidFill>
                <a:schemeClr val="lt1"/>
              </a:solidFill>
            </a:endParaRPr>
          </a:p>
          <a:p>
            <a:pPr marL="285750" lvl="0" indent="-298450" algn="l" rtl="0">
              <a:spcBef>
                <a:spcPts val="984"/>
              </a:spcBef>
              <a:spcAft>
                <a:spcPts val="0"/>
              </a:spcAft>
              <a:buClr>
                <a:schemeClr val="lt1"/>
              </a:buClr>
              <a:buSzPts val="2000"/>
              <a:buChar char="•"/>
            </a:pPr>
            <a:r>
              <a:rPr lang="en-US" sz="2000">
                <a:solidFill>
                  <a:schemeClr val="lt1"/>
                </a:solidFill>
              </a:rPr>
              <a:t>Knowing your stress symptoms can help prevent stress and help you to handle it more effectively</a:t>
            </a:r>
            <a:endParaRPr sz="2000">
              <a:solidFill>
                <a:schemeClr val="lt1"/>
              </a:solidFill>
            </a:endParaRPr>
          </a:p>
        </p:txBody>
      </p:sp>
      <p:sp>
        <p:nvSpPr>
          <p:cNvPr id="300" name="Google Shape;300;p49"/>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
        <p:nvSpPr>
          <p:cNvPr id="301" name="Google Shape;301;p49"/>
          <p:cNvSpPr txBox="1"/>
          <p:nvPr/>
        </p:nvSpPr>
        <p:spPr>
          <a:xfrm>
            <a:off x="6007175" y="1725800"/>
            <a:ext cx="2607300" cy="260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A9C23F"/>
              </a:buClr>
              <a:buSzPts val="2800"/>
              <a:buFont typeface="Arial"/>
              <a:buNone/>
            </a:pPr>
            <a:r>
              <a:rPr lang="en-US" sz="2400">
                <a:solidFill>
                  <a:srgbClr val="A9C23F"/>
                </a:solidFill>
              </a:rPr>
              <a:t>The Occupational Safety and Health Administration (OSHA) declared stress a hazard of the workplace. </a:t>
            </a:r>
            <a:endParaRPr sz="2400">
              <a:solidFill>
                <a:srgbClr val="A9C2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body" idx="1"/>
          </p:nvPr>
        </p:nvSpPr>
        <p:spPr>
          <a:xfrm>
            <a:off x="1403683" y="1812470"/>
            <a:ext cx="7210927" cy="2951617"/>
          </a:xfrm>
          <a:prstGeom prst="rect">
            <a:avLst/>
          </a:prstGeom>
          <a:noFill/>
          <a:ln>
            <a:noFill/>
          </a:ln>
        </p:spPr>
        <p:txBody>
          <a:bodyPr spcFirstLastPara="1" wrap="square" lIns="0" tIns="0" rIns="0" bIns="0" anchor="t" anchorCtr="0">
            <a:noAutofit/>
          </a:bodyPr>
          <a:lstStyle/>
          <a:p>
            <a:pPr marL="285750" lvl="0" indent="-323850" algn="l" rtl="0">
              <a:spcBef>
                <a:spcPts val="0"/>
              </a:spcBef>
              <a:spcAft>
                <a:spcPts val="0"/>
              </a:spcAft>
              <a:buClr>
                <a:schemeClr val="lt1"/>
              </a:buClr>
              <a:buSzPts val="2400"/>
              <a:buFont typeface="Arial"/>
              <a:buChar char="•"/>
            </a:pPr>
            <a:r>
              <a:rPr lang="en-US" sz="2400">
                <a:solidFill>
                  <a:schemeClr val="lt1"/>
                </a:solidFill>
              </a:rPr>
              <a:t>Physical</a:t>
            </a:r>
            <a:endParaRPr sz="2400">
              <a:solidFill>
                <a:schemeClr val="lt1"/>
              </a:solidFill>
              <a:latin typeface="Arial"/>
              <a:ea typeface="Arial"/>
              <a:cs typeface="Arial"/>
              <a:sym typeface="Arial"/>
            </a:endParaRPr>
          </a:p>
          <a:p>
            <a:pPr marL="285750" lvl="0" indent="-323850" algn="l" rtl="0">
              <a:spcBef>
                <a:spcPts val="984"/>
              </a:spcBef>
              <a:spcAft>
                <a:spcPts val="0"/>
              </a:spcAft>
              <a:buClr>
                <a:schemeClr val="lt1"/>
              </a:buClr>
              <a:buSzPts val="2400"/>
              <a:buFont typeface="Arial"/>
              <a:buChar char="•"/>
            </a:pPr>
            <a:r>
              <a:rPr lang="en-US" sz="2400">
                <a:solidFill>
                  <a:schemeClr val="lt1"/>
                </a:solidFill>
              </a:rPr>
              <a:t>Emotional</a:t>
            </a:r>
            <a:endParaRPr sz="2400"/>
          </a:p>
          <a:p>
            <a:pPr marL="285750" lvl="0" indent="-323850" algn="l" rtl="0">
              <a:spcBef>
                <a:spcPts val="984"/>
              </a:spcBef>
              <a:spcAft>
                <a:spcPts val="0"/>
              </a:spcAft>
              <a:buClr>
                <a:schemeClr val="lt1"/>
              </a:buClr>
              <a:buSzPts val="2400"/>
              <a:buFont typeface="Arial"/>
              <a:buChar char="•"/>
            </a:pPr>
            <a:r>
              <a:rPr lang="en-US" sz="2400">
                <a:solidFill>
                  <a:schemeClr val="lt1"/>
                </a:solidFill>
              </a:rPr>
              <a:t>Cognitive</a:t>
            </a:r>
            <a:endParaRPr sz="2400"/>
          </a:p>
          <a:p>
            <a:pPr marL="285750" lvl="0" indent="-323850" algn="l" rtl="0">
              <a:spcBef>
                <a:spcPts val="984"/>
              </a:spcBef>
              <a:spcAft>
                <a:spcPts val="0"/>
              </a:spcAft>
              <a:buClr>
                <a:schemeClr val="lt1"/>
              </a:buClr>
              <a:buSzPts val="2400"/>
              <a:buFont typeface="Arial"/>
              <a:buChar char="•"/>
            </a:pPr>
            <a:r>
              <a:rPr lang="en-US" sz="2400">
                <a:solidFill>
                  <a:schemeClr val="lt1"/>
                </a:solidFill>
              </a:rPr>
              <a:t>Behavioral</a:t>
            </a:r>
            <a:endParaRPr sz="2400">
              <a:solidFill>
                <a:schemeClr val="lt1"/>
              </a:solidFill>
            </a:endParaRPr>
          </a:p>
        </p:txBody>
      </p:sp>
      <p:sp>
        <p:nvSpPr>
          <p:cNvPr id="307" name="Google Shape;307;p50"/>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Signs and Symptoms of Stress</a:t>
            </a:r>
            <a:endParaRPr/>
          </a:p>
        </p:txBody>
      </p:sp>
      <p:sp>
        <p:nvSpPr>
          <p:cNvPr id="308" name="Google Shape;308;p50"/>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body" idx="1"/>
          </p:nvPr>
        </p:nvSpPr>
        <p:spPr>
          <a:xfrm>
            <a:off x="1403678" y="1512950"/>
            <a:ext cx="4630200" cy="2951700"/>
          </a:xfrm>
          <a:prstGeom prst="rect">
            <a:avLst/>
          </a:prstGeom>
          <a:noFill/>
          <a:ln>
            <a:noFill/>
          </a:ln>
        </p:spPr>
        <p:txBody>
          <a:bodyPr spcFirstLastPara="1" wrap="square" lIns="0" tIns="0" rIns="0" bIns="0" anchor="t" anchorCtr="0">
            <a:noAutofit/>
          </a:bodyPr>
          <a:lstStyle/>
          <a:p>
            <a:pPr marL="285750" lvl="0" indent="-285750" algn="l" rtl="0">
              <a:spcBef>
                <a:spcPts val="984"/>
              </a:spcBef>
              <a:spcAft>
                <a:spcPts val="0"/>
              </a:spcAft>
              <a:buClr>
                <a:schemeClr val="lt1"/>
              </a:buClr>
              <a:buSzPts val="1800"/>
              <a:buChar char="•"/>
            </a:pPr>
            <a:r>
              <a:rPr lang="en-US">
                <a:solidFill>
                  <a:schemeClr val="lt1"/>
                </a:solidFill>
              </a:rPr>
              <a:t>Low energy</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Headaches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Digestive issues</a:t>
            </a:r>
            <a:endParaRPr>
              <a:solidFill>
                <a:schemeClr val="lt1"/>
              </a:solidFill>
            </a:endParaRPr>
          </a:p>
          <a:p>
            <a:pPr marL="800100" lvl="1" indent="-330200" algn="l" rtl="0">
              <a:spcBef>
                <a:spcPts val="984"/>
              </a:spcBef>
              <a:spcAft>
                <a:spcPts val="0"/>
              </a:spcAft>
              <a:buClr>
                <a:schemeClr val="lt1"/>
              </a:buClr>
              <a:buSzPts val="1800"/>
              <a:buChar char="•"/>
            </a:pPr>
            <a:r>
              <a:rPr lang="en-US" sz="1800">
                <a:solidFill>
                  <a:schemeClr val="lt1"/>
                </a:solidFill>
                <a:latin typeface="Arial"/>
                <a:ea typeface="Arial"/>
                <a:cs typeface="Arial"/>
                <a:sym typeface="Arial"/>
              </a:rPr>
              <a:t>(diarrhea, constipation, nausea)</a:t>
            </a:r>
            <a:endParaRPr sz="1800">
              <a:solidFill>
                <a:schemeClr val="lt1"/>
              </a:solidFill>
              <a:latin typeface="Arial"/>
              <a:ea typeface="Arial"/>
              <a:cs typeface="Arial"/>
              <a:sym typeface="Arial"/>
            </a:endParaRPr>
          </a:p>
          <a:p>
            <a:pPr marL="285750" lvl="0" indent="-285750" algn="l" rtl="0">
              <a:spcBef>
                <a:spcPts val="984"/>
              </a:spcBef>
              <a:spcAft>
                <a:spcPts val="0"/>
              </a:spcAft>
              <a:buClr>
                <a:schemeClr val="lt1"/>
              </a:buClr>
              <a:buSzPts val="1800"/>
              <a:buChar char="•"/>
            </a:pPr>
            <a:r>
              <a:rPr lang="en-US">
                <a:solidFill>
                  <a:schemeClr val="lt1"/>
                </a:solidFill>
              </a:rPr>
              <a:t>Aches, pains, tense muscles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Chest pain, rapid heartbeat</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Insomnia</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Frequent colds and infections</a:t>
            </a:r>
            <a:endParaRPr>
              <a:solidFill>
                <a:schemeClr val="lt1"/>
              </a:solidFill>
            </a:endParaRPr>
          </a:p>
        </p:txBody>
      </p:sp>
      <p:sp>
        <p:nvSpPr>
          <p:cNvPr id="314" name="Google Shape;314;p51"/>
          <p:cNvSpPr txBox="1">
            <a:spLocks noGrp="1"/>
          </p:cNvSpPr>
          <p:nvPr>
            <p:ph type="body" idx="2"/>
          </p:nvPr>
        </p:nvSpPr>
        <p:spPr>
          <a:xfrm>
            <a:off x="1403684" y="1133950"/>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Physical Signs of Stress</a:t>
            </a:r>
            <a:endParaRPr/>
          </a:p>
        </p:txBody>
      </p:sp>
      <p:sp>
        <p:nvSpPr>
          <p:cNvPr id="315" name="Google Shape;315;p51"/>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body" idx="1"/>
          </p:nvPr>
        </p:nvSpPr>
        <p:spPr>
          <a:xfrm>
            <a:off x="1403683" y="1812470"/>
            <a:ext cx="7210800" cy="2951700"/>
          </a:xfrm>
          <a:prstGeom prst="rect">
            <a:avLst/>
          </a:prstGeom>
          <a:noFill/>
          <a:ln>
            <a:noFill/>
          </a:ln>
        </p:spPr>
        <p:txBody>
          <a:bodyPr spcFirstLastPara="1" wrap="square" lIns="0" tIns="0" rIns="0" bIns="0" anchor="t" anchorCtr="0">
            <a:noAutofit/>
          </a:bodyPr>
          <a:lstStyle/>
          <a:p>
            <a:pPr marL="285750" lvl="0" indent="-285750" algn="l" rtl="0">
              <a:spcBef>
                <a:spcPts val="984"/>
              </a:spcBef>
              <a:spcAft>
                <a:spcPts val="0"/>
              </a:spcAft>
              <a:buClr>
                <a:schemeClr val="lt1"/>
              </a:buClr>
              <a:buSzPts val="1800"/>
              <a:buFont typeface="Arial"/>
              <a:buChar char="•"/>
            </a:pPr>
            <a:r>
              <a:rPr lang="en-US">
                <a:solidFill>
                  <a:schemeClr val="lt1"/>
                </a:solidFill>
              </a:rPr>
              <a:t>Frustration, agitation</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Feeling overwhelmed</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Difficulty relaxing</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Low self-esteem, worthlessness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Loneliness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Depression</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Panic attacks</a:t>
            </a:r>
            <a:endParaRPr>
              <a:solidFill>
                <a:schemeClr val="lt1"/>
              </a:solidFill>
            </a:endParaRPr>
          </a:p>
        </p:txBody>
      </p:sp>
      <p:sp>
        <p:nvSpPr>
          <p:cNvPr id="321" name="Google Shape;321;p52"/>
          <p:cNvSpPr txBox="1">
            <a:spLocks noGrp="1"/>
          </p:cNvSpPr>
          <p:nvPr>
            <p:ph type="body" idx="2"/>
          </p:nvPr>
        </p:nvSpPr>
        <p:spPr>
          <a:xfrm>
            <a:off x="1403684" y="1243262"/>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Emotional Symptoms of Stress</a:t>
            </a:r>
            <a:endParaRPr/>
          </a:p>
        </p:txBody>
      </p:sp>
      <p:sp>
        <p:nvSpPr>
          <p:cNvPr id="322" name="Google Shape;322;p52"/>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3"/>
          <p:cNvSpPr txBox="1">
            <a:spLocks noGrp="1"/>
          </p:cNvSpPr>
          <p:nvPr>
            <p:ph type="body" idx="1"/>
          </p:nvPr>
        </p:nvSpPr>
        <p:spPr>
          <a:xfrm>
            <a:off x="1403683" y="1812470"/>
            <a:ext cx="7210800" cy="2951700"/>
          </a:xfrm>
          <a:prstGeom prst="rect">
            <a:avLst/>
          </a:prstGeom>
          <a:noFill/>
          <a:ln>
            <a:noFill/>
          </a:ln>
        </p:spPr>
        <p:txBody>
          <a:bodyPr spcFirstLastPara="1" wrap="square" lIns="0" tIns="0" rIns="0" bIns="0" anchor="t" anchorCtr="0">
            <a:noAutofit/>
          </a:bodyPr>
          <a:lstStyle/>
          <a:p>
            <a:pPr marL="285750" lvl="0" indent="-285750" algn="l" rtl="0">
              <a:spcBef>
                <a:spcPts val="984"/>
              </a:spcBef>
              <a:spcAft>
                <a:spcPts val="0"/>
              </a:spcAft>
              <a:buClr>
                <a:schemeClr val="lt1"/>
              </a:buClr>
              <a:buSzPts val="1800"/>
              <a:buChar char="•"/>
            </a:pPr>
            <a:r>
              <a:rPr lang="en-US">
                <a:solidFill>
                  <a:schemeClr val="lt1"/>
                </a:solidFill>
              </a:rPr>
              <a:t>Constant worrying</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Racing thoughts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Forgetfulness and disorganization</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Inability to focus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Poor judgement</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Negativity</a:t>
            </a:r>
            <a:endParaRPr>
              <a:solidFill>
                <a:schemeClr val="lt1"/>
              </a:solidFill>
            </a:endParaRPr>
          </a:p>
        </p:txBody>
      </p:sp>
      <p:sp>
        <p:nvSpPr>
          <p:cNvPr id="328" name="Google Shape;328;p53"/>
          <p:cNvSpPr txBox="1">
            <a:spLocks noGrp="1"/>
          </p:cNvSpPr>
          <p:nvPr>
            <p:ph type="body" idx="2"/>
          </p:nvPr>
        </p:nvSpPr>
        <p:spPr>
          <a:xfrm>
            <a:off x="1403684" y="1243262"/>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Cognitive Symptoms of Stress</a:t>
            </a:r>
            <a:endParaRPr/>
          </a:p>
        </p:txBody>
      </p:sp>
      <p:sp>
        <p:nvSpPr>
          <p:cNvPr id="329" name="Google Shape;329;p53"/>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body" idx="1"/>
          </p:nvPr>
        </p:nvSpPr>
        <p:spPr>
          <a:xfrm>
            <a:off x="1403683" y="1812470"/>
            <a:ext cx="7210800" cy="2951700"/>
          </a:xfrm>
          <a:prstGeom prst="rect">
            <a:avLst/>
          </a:prstGeom>
          <a:noFill/>
          <a:ln>
            <a:noFill/>
          </a:ln>
        </p:spPr>
        <p:txBody>
          <a:bodyPr spcFirstLastPara="1" wrap="square" lIns="0" tIns="0" rIns="0" bIns="0" anchor="t" anchorCtr="0">
            <a:noAutofit/>
          </a:bodyPr>
          <a:lstStyle/>
          <a:p>
            <a:pPr marL="285750" lvl="0" indent="-285750" algn="l" rtl="0">
              <a:spcBef>
                <a:spcPts val="984"/>
              </a:spcBef>
              <a:spcAft>
                <a:spcPts val="0"/>
              </a:spcAft>
              <a:buClr>
                <a:schemeClr val="lt1"/>
              </a:buClr>
              <a:buSzPts val="1800"/>
              <a:buChar char="•"/>
            </a:pPr>
            <a:r>
              <a:rPr lang="en-US">
                <a:solidFill>
                  <a:schemeClr val="lt1"/>
                </a:solidFill>
              </a:rPr>
              <a:t>Changes in appetite</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Procrastination and avoidance of responsibilities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Increased use of alcohol, drugs, or cigarettes</a:t>
            </a:r>
            <a:endParaRPr>
              <a:solidFill>
                <a:schemeClr val="lt1"/>
              </a:solidFill>
            </a:endParaRPr>
          </a:p>
          <a:p>
            <a:pPr marL="285750" lvl="0" indent="-285750" algn="l" rtl="0">
              <a:spcBef>
                <a:spcPts val="984"/>
              </a:spcBef>
              <a:spcAft>
                <a:spcPts val="0"/>
              </a:spcAft>
              <a:buClr>
                <a:schemeClr val="lt1"/>
              </a:buClr>
              <a:buSzPts val="1800"/>
              <a:buChar char="•"/>
            </a:pPr>
            <a:r>
              <a:rPr lang="en-US">
                <a:solidFill>
                  <a:schemeClr val="lt1"/>
                </a:solidFill>
              </a:rPr>
              <a:t>Nervous behaviors </a:t>
            </a:r>
            <a:endParaRPr>
              <a:solidFill>
                <a:schemeClr val="lt1"/>
              </a:solidFill>
            </a:endParaRPr>
          </a:p>
          <a:p>
            <a:pPr marL="800100" lvl="1" indent="-330200" algn="l" rtl="0">
              <a:spcBef>
                <a:spcPts val="984"/>
              </a:spcBef>
              <a:spcAft>
                <a:spcPts val="0"/>
              </a:spcAft>
              <a:buClr>
                <a:schemeClr val="lt1"/>
              </a:buClr>
              <a:buSzPts val="1800"/>
              <a:buChar char="•"/>
            </a:pPr>
            <a:r>
              <a:rPr lang="en-US" sz="1800">
                <a:solidFill>
                  <a:schemeClr val="lt1"/>
                </a:solidFill>
                <a:latin typeface="Arial"/>
                <a:ea typeface="Arial"/>
                <a:cs typeface="Arial"/>
                <a:sym typeface="Arial"/>
              </a:rPr>
              <a:t>(ex:  nail biting, fidgeting, pacing)</a:t>
            </a:r>
            <a:endParaRPr sz="1800">
              <a:solidFill>
                <a:schemeClr val="lt1"/>
              </a:solidFill>
              <a:latin typeface="Arial"/>
              <a:ea typeface="Arial"/>
              <a:cs typeface="Arial"/>
              <a:sym typeface="Arial"/>
            </a:endParaRPr>
          </a:p>
        </p:txBody>
      </p:sp>
      <p:sp>
        <p:nvSpPr>
          <p:cNvPr id="335" name="Google Shape;335;p54"/>
          <p:cNvSpPr txBox="1">
            <a:spLocks noGrp="1"/>
          </p:cNvSpPr>
          <p:nvPr>
            <p:ph type="body" idx="2"/>
          </p:nvPr>
        </p:nvSpPr>
        <p:spPr>
          <a:xfrm>
            <a:off x="1403684" y="1243262"/>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Behavioral Signs of Stress</a:t>
            </a:r>
            <a:endParaRPr/>
          </a:p>
        </p:txBody>
      </p:sp>
      <p:sp>
        <p:nvSpPr>
          <p:cNvPr id="336" name="Google Shape;336;p54"/>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body" idx="1"/>
          </p:nvPr>
        </p:nvSpPr>
        <p:spPr>
          <a:xfrm>
            <a:off x="1650075" y="1663575"/>
            <a:ext cx="7210800" cy="2709900"/>
          </a:xfrm>
          <a:prstGeom prst="rect">
            <a:avLst/>
          </a:prstGeom>
          <a:noFill/>
          <a:ln>
            <a:noFill/>
          </a:ln>
        </p:spPr>
        <p:txBody>
          <a:bodyPr spcFirstLastPara="1" wrap="square" lIns="0" tIns="0" rIns="0" bIns="0" anchor="t" anchorCtr="0">
            <a:noAutofit/>
          </a:bodyPr>
          <a:lstStyle/>
          <a:p>
            <a:pPr marL="457200" lvl="0" indent="-495300" algn="l" rtl="0">
              <a:spcBef>
                <a:spcPts val="0"/>
              </a:spcBef>
              <a:spcAft>
                <a:spcPts val="0"/>
              </a:spcAft>
              <a:buClr>
                <a:schemeClr val="lt1"/>
              </a:buClr>
              <a:buSzPts val="3000"/>
              <a:buFont typeface="Noto Sans Symbols"/>
              <a:buChar char="➔"/>
            </a:pPr>
            <a:r>
              <a:rPr lang="en-US" sz="3000"/>
              <a:t>Develop tools to navigate internal stressors</a:t>
            </a:r>
            <a:endParaRPr sz="3000"/>
          </a:p>
          <a:p>
            <a:pPr marL="457200" lvl="0" indent="-495300" algn="l" rtl="0">
              <a:spcBef>
                <a:spcPts val="0"/>
              </a:spcBef>
              <a:spcAft>
                <a:spcPts val="0"/>
              </a:spcAft>
              <a:buClr>
                <a:schemeClr val="lt1"/>
              </a:buClr>
              <a:buSzPts val="3000"/>
              <a:buFont typeface="Noto Sans Symbols"/>
              <a:buChar char="➔"/>
            </a:pPr>
            <a:r>
              <a:rPr lang="en-US" sz="3000"/>
              <a:t>Manage external stressors</a:t>
            </a:r>
            <a:endParaRPr sz="3000"/>
          </a:p>
          <a:p>
            <a:pPr marL="457200" lvl="0" indent="-495300" algn="l" rtl="0">
              <a:spcBef>
                <a:spcPts val="984"/>
              </a:spcBef>
              <a:spcAft>
                <a:spcPts val="0"/>
              </a:spcAft>
              <a:buClr>
                <a:schemeClr val="lt1"/>
              </a:buClr>
              <a:buSzPts val="3000"/>
              <a:buFont typeface="Noto Sans Symbols"/>
              <a:buChar char="➔"/>
            </a:pPr>
            <a:r>
              <a:rPr lang="en-US" sz="3000"/>
              <a:t>Develop a plan for reducing stress associated with organizational change</a:t>
            </a:r>
            <a:endParaRPr sz="3000"/>
          </a:p>
        </p:txBody>
      </p:sp>
      <p:sp>
        <p:nvSpPr>
          <p:cNvPr id="207" name="Google Shape;207;p37"/>
          <p:cNvSpPr txBox="1">
            <a:spLocks noGrp="1"/>
          </p:cNvSpPr>
          <p:nvPr>
            <p:ph type="body" idx="2"/>
          </p:nvPr>
        </p:nvSpPr>
        <p:spPr>
          <a:xfrm>
            <a:off x="1403684" y="1044984"/>
            <a:ext cx="7210926" cy="47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By the end of this module, you will be able to:</a:t>
            </a:r>
            <a:endParaRPr/>
          </a:p>
        </p:txBody>
      </p:sp>
      <p:sp>
        <p:nvSpPr>
          <p:cNvPr id="208" name="Google Shape;208;p37"/>
          <p:cNvSpPr txBox="1">
            <a:spLocks noGrp="1"/>
          </p:cNvSpPr>
          <p:nvPr>
            <p:ph type="title"/>
          </p:nvPr>
        </p:nvSpPr>
        <p:spPr>
          <a:xfrm>
            <a:off x="1403684" y="45426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Training 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body" idx="1"/>
          </p:nvPr>
        </p:nvSpPr>
        <p:spPr>
          <a:xfrm>
            <a:off x="1403675" y="1640275"/>
            <a:ext cx="4380900" cy="2951700"/>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chemeClr val="lt1"/>
              </a:buClr>
              <a:buSzPts val="1800"/>
              <a:buFont typeface="Arial"/>
              <a:buChar char="•"/>
            </a:pPr>
            <a:r>
              <a:rPr lang="en-US">
                <a:solidFill>
                  <a:schemeClr val="lt1"/>
                </a:solidFill>
              </a:rPr>
              <a:t>Mental health problems </a:t>
            </a:r>
            <a:endParaRPr>
              <a:solidFill>
                <a:schemeClr val="lt1"/>
              </a:solidFill>
            </a:endParaRPr>
          </a:p>
          <a:p>
            <a:pPr marL="800100" lvl="1" indent="-330200" algn="l" rtl="0">
              <a:spcBef>
                <a:spcPts val="0"/>
              </a:spcBef>
              <a:spcAft>
                <a:spcPts val="0"/>
              </a:spcAft>
              <a:buClr>
                <a:schemeClr val="lt1"/>
              </a:buClr>
              <a:buSzPts val="1800"/>
              <a:buChar char="•"/>
            </a:pPr>
            <a:r>
              <a:rPr lang="en-US" sz="1800">
                <a:solidFill>
                  <a:schemeClr val="lt1"/>
                </a:solidFill>
                <a:latin typeface="Arial"/>
                <a:ea typeface="Arial"/>
                <a:cs typeface="Arial"/>
                <a:sym typeface="Arial"/>
              </a:rPr>
              <a:t>(ex:  depression, anxiety)</a:t>
            </a:r>
            <a:endParaRPr sz="1800">
              <a:solidFill>
                <a:schemeClr val="lt1"/>
              </a:solidFill>
              <a:latin typeface="Arial"/>
              <a:ea typeface="Arial"/>
              <a:cs typeface="Arial"/>
              <a:sym typeface="Arial"/>
            </a:endParaRPr>
          </a:p>
          <a:p>
            <a:pPr marL="285750" lvl="0" indent="-285750" algn="l" rtl="0">
              <a:spcBef>
                <a:spcPts val="0"/>
              </a:spcBef>
              <a:spcAft>
                <a:spcPts val="0"/>
              </a:spcAft>
              <a:buClr>
                <a:schemeClr val="lt1"/>
              </a:buClr>
              <a:buSzPts val="1800"/>
              <a:buChar char="•"/>
            </a:pPr>
            <a:r>
              <a:rPr lang="en-US">
                <a:solidFill>
                  <a:schemeClr val="lt1"/>
                </a:solidFill>
              </a:rPr>
              <a:t>Cardiovascular disease </a:t>
            </a:r>
            <a:endParaRPr>
              <a:solidFill>
                <a:schemeClr val="lt1"/>
              </a:solidFill>
            </a:endParaRPr>
          </a:p>
          <a:p>
            <a:pPr marL="800100" lvl="1" indent="-330200" algn="l" rtl="0">
              <a:spcBef>
                <a:spcPts val="0"/>
              </a:spcBef>
              <a:spcAft>
                <a:spcPts val="0"/>
              </a:spcAft>
              <a:buClr>
                <a:schemeClr val="lt1"/>
              </a:buClr>
              <a:buSzPts val="1800"/>
              <a:buChar char="•"/>
            </a:pPr>
            <a:r>
              <a:rPr lang="en-US" sz="1800">
                <a:solidFill>
                  <a:schemeClr val="lt1"/>
                </a:solidFill>
                <a:latin typeface="Arial"/>
                <a:ea typeface="Arial"/>
                <a:cs typeface="Arial"/>
                <a:sym typeface="Arial"/>
              </a:rPr>
              <a:t>(ex:  heart disease, high blood pressure, heart attacks, stroke)</a:t>
            </a:r>
            <a:endParaRPr sz="1800">
              <a:solidFill>
                <a:schemeClr val="lt1"/>
              </a:solidFill>
              <a:latin typeface="Arial"/>
              <a:ea typeface="Arial"/>
              <a:cs typeface="Arial"/>
              <a:sym typeface="Arial"/>
            </a:endParaRPr>
          </a:p>
          <a:p>
            <a:pPr marL="285750" lvl="0" indent="-285750" algn="l" rtl="0">
              <a:spcBef>
                <a:spcPts val="0"/>
              </a:spcBef>
              <a:spcAft>
                <a:spcPts val="0"/>
              </a:spcAft>
              <a:buClr>
                <a:schemeClr val="lt1"/>
              </a:buClr>
              <a:buSzPts val="1800"/>
              <a:buChar char="•"/>
            </a:pPr>
            <a:r>
              <a:rPr lang="en-US">
                <a:solidFill>
                  <a:schemeClr val="lt1"/>
                </a:solidFill>
              </a:rPr>
              <a:t>Obesity and eating disorders</a:t>
            </a: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Skin and hair problems </a:t>
            </a:r>
            <a:endParaRPr>
              <a:solidFill>
                <a:schemeClr val="lt1"/>
              </a:solidFill>
            </a:endParaRPr>
          </a:p>
          <a:p>
            <a:pPr marL="800100" lvl="1" indent="-330200" algn="l" rtl="0">
              <a:spcBef>
                <a:spcPts val="0"/>
              </a:spcBef>
              <a:spcAft>
                <a:spcPts val="0"/>
              </a:spcAft>
              <a:buClr>
                <a:schemeClr val="lt1"/>
              </a:buClr>
              <a:buSzPts val="1800"/>
              <a:buChar char="•"/>
            </a:pPr>
            <a:r>
              <a:rPr lang="en-US" sz="1800">
                <a:solidFill>
                  <a:schemeClr val="lt1"/>
                </a:solidFill>
                <a:latin typeface="Arial"/>
                <a:ea typeface="Arial"/>
                <a:cs typeface="Arial"/>
                <a:sym typeface="Arial"/>
              </a:rPr>
              <a:t>(ex:  acne, psoriasis, eczema)</a:t>
            </a:r>
            <a:endParaRPr sz="1800">
              <a:solidFill>
                <a:schemeClr val="lt1"/>
              </a:solidFill>
              <a:latin typeface="Arial"/>
              <a:ea typeface="Arial"/>
              <a:cs typeface="Arial"/>
              <a:sym typeface="Arial"/>
            </a:endParaRPr>
          </a:p>
          <a:p>
            <a:pPr marL="285750" lvl="0" indent="-285750" algn="l" rtl="0">
              <a:spcBef>
                <a:spcPts val="0"/>
              </a:spcBef>
              <a:spcAft>
                <a:spcPts val="0"/>
              </a:spcAft>
              <a:buClr>
                <a:schemeClr val="lt1"/>
              </a:buClr>
              <a:buSzPts val="1800"/>
              <a:buChar char="•"/>
            </a:pPr>
            <a:r>
              <a:rPr lang="en-US">
                <a:solidFill>
                  <a:schemeClr val="lt1"/>
                </a:solidFill>
              </a:rPr>
              <a:t>Gastrointestinal problems</a:t>
            </a:r>
            <a:endParaRPr>
              <a:solidFill>
                <a:schemeClr val="lt1"/>
              </a:solidFill>
            </a:endParaRPr>
          </a:p>
        </p:txBody>
      </p:sp>
      <p:sp>
        <p:nvSpPr>
          <p:cNvPr id="342" name="Google Shape;342;p55"/>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A9C23F"/>
              </a:buClr>
              <a:buSzPts val="2800"/>
              <a:buFont typeface="Arial"/>
              <a:buNone/>
            </a:pPr>
            <a:endParaRPr/>
          </a:p>
          <a:p>
            <a:pPr marL="0" lvl="0" indent="0" algn="l" rtl="0">
              <a:spcBef>
                <a:spcPts val="0"/>
              </a:spcBef>
              <a:spcAft>
                <a:spcPts val="0"/>
              </a:spcAft>
              <a:buClr>
                <a:schemeClr val="lt1"/>
              </a:buClr>
              <a:buSzPts val="3200"/>
              <a:buFont typeface="Arial"/>
              <a:buNone/>
            </a:pPr>
            <a:endParaRPr/>
          </a:p>
        </p:txBody>
      </p:sp>
      <p:sp>
        <p:nvSpPr>
          <p:cNvPr id="343" name="Google Shape;343;p55"/>
          <p:cNvSpPr txBox="1"/>
          <p:nvPr/>
        </p:nvSpPr>
        <p:spPr>
          <a:xfrm>
            <a:off x="6007300" y="1640275"/>
            <a:ext cx="2607300" cy="260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A9C23F"/>
                </a:solidFill>
              </a:rPr>
              <a:t>43% </a:t>
            </a:r>
            <a:endParaRPr sz="3600">
              <a:solidFill>
                <a:srgbClr val="A9C23F"/>
              </a:solidFill>
            </a:endParaRPr>
          </a:p>
          <a:p>
            <a:pPr marL="0" lvl="0" indent="0" algn="ctr" rtl="0">
              <a:spcBef>
                <a:spcPts val="0"/>
              </a:spcBef>
              <a:spcAft>
                <a:spcPts val="0"/>
              </a:spcAft>
              <a:buNone/>
            </a:pPr>
            <a:r>
              <a:rPr lang="en-US" sz="2800">
                <a:solidFill>
                  <a:srgbClr val="A9C23F"/>
                </a:solidFill>
              </a:rPr>
              <a:t>of all adults suffer adverse health effects from stress.</a:t>
            </a:r>
            <a:endParaRPr/>
          </a:p>
        </p:txBody>
      </p:sp>
      <p:sp>
        <p:nvSpPr>
          <p:cNvPr id="344" name="Google Shape;344;p55"/>
          <p:cNvSpPr txBox="1">
            <a:spLocks noGrp="1"/>
          </p:cNvSpPr>
          <p:nvPr>
            <p:ph type="body" idx="2"/>
          </p:nvPr>
        </p:nvSpPr>
        <p:spPr>
          <a:xfrm>
            <a:off x="1403684" y="1133950"/>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Long-term Effects of Stress</a:t>
            </a:r>
            <a:endParaRPr/>
          </a:p>
        </p:txBody>
      </p:sp>
      <p:sp>
        <p:nvSpPr>
          <p:cNvPr id="345" name="Google Shape;345;p55"/>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3. Symptoms of Stress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6"/>
          <p:cNvSpPr txBox="1">
            <a:spLocks noGrp="1"/>
          </p:cNvSpPr>
          <p:nvPr>
            <p:ph type="body" idx="1"/>
          </p:nvPr>
        </p:nvSpPr>
        <p:spPr>
          <a:xfrm>
            <a:off x="356950" y="3474500"/>
            <a:ext cx="8526600" cy="477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2400">
                <a:solidFill>
                  <a:schemeClr val="lt1"/>
                </a:solidFill>
              </a:rPr>
              <a:t>Watch the Video To Review Then Check Your Knowledge</a:t>
            </a:r>
            <a:endParaRPr sz="2400">
              <a:solidFill>
                <a:schemeClr val="lt1"/>
              </a:solidFill>
            </a:endParaRPr>
          </a:p>
        </p:txBody>
      </p:sp>
      <p:sp>
        <p:nvSpPr>
          <p:cNvPr id="351" name="Google Shape;351;p56"/>
          <p:cNvSpPr txBox="1">
            <a:spLocks noGrp="1"/>
          </p:cNvSpPr>
          <p:nvPr>
            <p:ph type="title"/>
          </p:nvPr>
        </p:nvSpPr>
        <p:spPr>
          <a:xfrm>
            <a:off x="1403684" y="411040"/>
            <a:ext cx="7210800" cy="59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Stress Management Knowledge Check</a:t>
            </a:r>
            <a:endParaRPr/>
          </a:p>
        </p:txBody>
      </p:sp>
      <p:sp>
        <p:nvSpPr>
          <p:cNvPr id="352" name="Google Shape;352;p56"/>
          <p:cNvSpPr txBox="1">
            <a:spLocks noGrp="1"/>
          </p:cNvSpPr>
          <p:nvPr>
            <p:ph type="body" idx="2"/>
          </p:nvPr>
        </p:nvSpPr>
        <p:spPr>
          <a:xfrm>
            <a:off x="1403528" y="1067039"/>
            <a:ext cx="7211100" cy="477900"/>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600"/>
              </a:spcBef>
              <a:spcAft>
                <a:spcPts val="0"/>
              </a:spcAft>
              <a:buClr>
                <a:srgbClr val="A9C23F"/>
              </a:buClr>
              <a:buSzPts val="2100"/>
              <a:buFont typeface="Arial"/>
              <a:buNone/>
            </a:pPr>
            <a:r>
              <a:rPr lang="en-US" sz="2400"/>
              <a:t>Background Information on Stress</a:t>
            </a:r>
            <a:endParaRPr/>
          </a:p>
          <a:p>
            <a:pPr marL="457200" lvl="0" indent="-228600" algn="l" rtl="0">
              <a:lnSpc>
                <a:spcPct val="90000"/>
              </a:lnSpc>
              <a:spcBef>
                <a:spcPts val="600"/>
              </a:spcBef>
              <a:spcAft>
                <a:spcPts val="0"/>
              </a:spcAft>
              <a:buClr>
                <a:srgbClr val="A9C23F"/>
              </a:buClr>
              <a:buSzPts val="2100"/>
              <a:buFont typeface="Arial"/>
              <a:buNone/>
            </a:pPr>
            <a:endParaRPr/>
          </a:p>
          <a:p>
            <a:pPr marL="914400" lvl="1" indent="-457200" algn="l" rtl="0">
              <a:lnSpc>
                <a:spcPct val="90000"/>
              </a:lnSpc>
              <a:spcBef>
                <a:spcPts val="0"/>
              </a:spcBef>
              <a:spcAft>
                <a:spcPts val="0"/>
              </a:spcAft>
              <a:buSzPts val="1800"/>
              <a:buAutoNum type="arabicPeriod"/>
            </a:pPr>
            <a:r>
              <a:rPr lang="en-US">
                <a:latin typeface="Arial"/>
                <a:ea typeface="Arial"/>
                <a:cs typeface="Arial"/>
                <a:sym typeface="Arial"/>
              </a:rPr>
              <a:t>What is stress?</a:t>
            </a:r>
            <a:endParaRPr/>
          </a:p>
          <a:p>
            <a:pPr marL="914400" lvl="1" indent="-457200" algn="l" rtl="0">
              <a:lnSpc>
                <a:spcPct val="90000"/>
              </a:lnSpc>
              <a:spcBef>
                <a:spcPts val="500"/>
              </a:spcBef>
              <a:spcAft>
                <a:spcPts val="0"/>
              </a:spcAft>
              <a:buSzPts val="1800"/>
              <a:buAutoNum type="arabicPeriod"/>
            </a:pPr>
            <a:r>
              <a:rPr lang="en-US">
                <a:latin typeface="Arial"/>
                <a:ea typeface="Arial"/>
                <a:cs typeface="Arial"/>
                <a:sym typeface="Arial"/>
              </a:rPr>
              <a:t>What causes stress?</a:t>
            </a:r>
            <a:endParaRPr/>
          </a:p>
          <a:p>
            <a:pPr marL="914400" lvl="1" indent="-457200" algn="l" rtl="0">
              <a:lnSpc>
                <a:spcPct val="90000"/>
              </a:lnSpc>
              <a:spcBef>
                <a:spcPts val="500"/>
              </a:spcBef>
              <a:spcAft>
                <a:spcPts val="0"/>
              </a:spcAft>
              <a:buSzPts val="1800"/>
              <a:buAutoNum type="arabicPeriod"/>
            </a:pPr>
            <a:r>
              <a:rPr lang="en-US">
                <a:latin typeface="Arial"/>
                <a:ea typeface="Arial"/>
                <a:cs typeface="Arial"/>
                <a:sym typeface="Arial"/>
              </a:rPr>
              <a:t>Symptoms of stress</a:t>
            </a:r>
            <a:endParaRPr/>
          </a:p>
          <a:p>
            <a:pPr marL="457200" marR="0" lvl="0" indent="-228600" algn="l" rtl="0">
              <a:lnSpc>
                <a:spcPct val="90000"/>
              </a:lnSpc>
              <a:spcBef>
                <a:spcPts val="600"/>
              </a:spcBef>
              <a:spcAft>
                <a:spcPts val="0"/>
              </a:spcAft>
              <a:buClr>
                <a:srgbClr val="A9C23F"/>
              </a:buClr>
              <a:buSzPts val="2100"/>
              <a:buFont typeface="Arial"/>
              <a:buNone/>
            </a:pPr>
            <a:endParaRPr sz="2400"/>
          </a:p>
          <a:p>
            <a:pPr marL="457200" marR="0" lvl="0" indent="-228600" algn="l" rtl="0">
              <a:lnSpc>
                <a:spcPct val="90000"/>
              </a:lnSpc>
              <a:spcBef>
                <a:spcPts val="600"/>
              </a:spcBef>
              <a:spcAft>
                <a:spcPts val="0"/>
              </a:spcAft>
              <a:buClr>
                <a:srgbClr val="A9C23F"/>
              </a:buClr>
              <a:buSzPts val="2100"/>
              <a:buFont typeface="Arial"/>
              <a:buNone/>
            </a:pPr>
            <a:endParaRPr/>
          </a:p>
        </p:txBody>
      </p:sp>
      <p:grpSp>
        <p:nvGrpSpPr>
          <p:cNvPr id="353" name="Google Shape;353;p56"/>
          <p:cNvGrpSpPr/>
          <p:nvPr/>
        </p:nvGrpSpPr>
        <p:grpSpPr>
          <a:xfrm>
            <a:off x="1100175" y="4210375"/>
            <a:ext cx="2015400" cy="728400"/>
            <a:chOff x="1100175" y="4210375"/>
            <a:chExt cx="2015400" cy="728400"/>
          </a:xfrm>
        </p:grpSpPr>
        <p:sp>
          <p:nvSpPr>
            <p:cNvPr id="354" name="Google Shape;354;p56"/>
            <p:cNvSpPr/>
            <p:nvPr/>
          </p:nvSpPr>
          <p:spPr>
            <a:xfrm>
              <a:off x="1137950" y="4210375"/>
              <a:ext cx="1866300" cy="728400"/>
            </a:xfrm>
            <a:prstGeom prst="roundRect">
              <a:avLst>
                <a:gd name="adj" fmla="val 16667"/>
              </a:avLst>
            </a:prstGeom>
            <a:solidFill>
              <a:srgbClr val="78A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6"/>
            <p:cNvSpPr txBox="1"/>
            <p:nvPr/>
          </p:nvSpPr>
          <p:spPr>
            <a:xfrm>
              <a:off x="1100175" y="4319725"/>
              <a:ext cx="20154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hlink"/>
                  </a:solidFill>
                  <a:hlinkClick r:id="rId3"/>
                </a:rPr>
                <a:t>Watch Video #1!</a:t>
              </a:r>
              <a:endParaRPr sz="1800" b="1"/>
            </a:p>
          </p:txBody>
        </p:sp>
      </p:grpSp>
      <p:grpSp>
        <p:nvGrpSpPr>
          <p:cNvPr id="356" name="Google Shape;356;p56"/>
          <p:cNvGrpSpPr/>
          <p:nvPr/>
        </p:nvGrpSpPr>
        <p:grpSpPr>
          <a:xfrm>
            <a:off x="4855900" y="4210375"/>
            <a:ext cx="1866300" cy="728400"/>
            <a:chOff x="4855900" y="4210375"/>
            <a:chExt cx="1866300" cy="728400"/>
          </a:xfrm>
        </p:grpSpPr>
        <p:sp>
          <p:nvSpPr>
            <p:cNvPr id="357" name="Google Shape;357;p56"/>
            <p:cNvSpPr/>
            <p:nvPr/>
          </p:nvSpPr>
          <p:spPr>
            <a:xfrm>
              <a:off x="4855900" y="4210375"/>
              <a:ext cx="1866300" cy="728400"/>
            </a:xfrm>
            <a:prstGeom prst="roundRect">
              <a:avLst>
                <a:gd name="adj" fmla="val 16667"/>
              </a:avLst>
            </a:prstGeom>
            <a:solidFill>
              <a:srgbClr val="78A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6"/>
            <p:cNvSpPr txBox="1"/>
            <p:nvPr/>
          </p:nvSpPr>
          <p:spPr>
            <a:xfrm>
              <a:off x="5017000" y="4319725"/>
              <a:ext cx="17052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Start Quiz!</a:t>
              </a:r>
              <a:endParaRPr sz="1800" b="1"/>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body" idx="1"/>
          </p:nvPr>
        </p:nvSpPr>
        <p:spPr>
          <a:xfrm>
            <a:off x="914401" y="1564783"/>
            <a:ext cx="3345000" cy="271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414042"/>
              </a:buClr>
              <a:buSzPts val="2400"/>
              <a:buNone/>
            </a:pPr>
            <a:r>
              <a:rPr lang="en-US"/>
              <a:t>Knowledge Check On:</a:t>
            </a:r>
            <a:endParaRPr/>
          </a:p>
          <a:p>
            <a:pPr marL="0" lvl="0" indent="0" algn="l" rtl="0">
              <a:lnSpc>
                <a:spcPct val="90000"/>
              </a:lnSpc>
              <a:spcBef>
                <a:spcPts val="0"/>
              </a:spcBef>
              <a:spcAft>
                <a:spcPts val="0"/>
              </a:spcAft>
              <a:buClr>
                <a:srgbClr val="414042"/>
              </a:buClr>
              <a:buSzPts val="2400"/>
              <a:buNone/>
            </a:pPr>
            <a:r>
              <a:rPr lang="en-US"/>
              <a:t>What is stress, what are the causes, what are the signs and symptoms?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Clr>
                <a:srgbClr val="414042"/>
              </a:buClr>
              <a:buSzPts val="2400"/>
              <a:buNone/>
            </a:pPr>
            <a:endParaRPr/>
          </a:p>
        </p:txBody>
      </p:sp>
      <p:sp>
        <p:nvSpPr>
          <p:cNvPr id="364" name="Google Shape;364;p57"/>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200"/>
              <a:buFont typeface="Arial"/>
              <a:buNone/>
            </a:pPr>
            <a:r>
              <a:rPr lang="en-US"/>
              <a:t>Background Information on Stress</a:t>
            </a:r>
            <a:endParaRPr/>
          </a:p>
        </p:txBody>
      </p:sp>
      <p:pic>
        <p:nvPicPr>
          <p:cNvPr id="365" name="Google Shape;365;p57"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366" name="Google Shape;366;p57"/>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8"/>
          <p:cNvSpPr txBox="1">
            <a:spLocks noGrp="1"/>
          </p:cNvSpPr>
          <p:nvPr>
            <p:ph type="body" idx="1"/>
          </p:nvPr>
        </p:nvSpPr>
        <p:spPr>
          <a:xfrm>
            <a:off x="457200" y="1024633"/>
            <a:ext cx="4419600" cy="3623700"/>
          </a:xfrm>
          <a:prstGeom prst="rect">
            <a:avLst/>
          </a:prstGeom>
          <a:noFill/>
          <a:ln>
            <a:noFill/>
          </a:ln>
        </p:spPr>
        <p:txBody>
          <a:bodyPr spcFirstLastPara="1" wrap="square" lIns="0" tIns="0" rIns="0" bIns="0" anchor="t" anchorCtr="0">
            <a:noAutofit/>
          </a:bodyPr>
          <a:lstStyle/>
          <a:p>
            <a:pPr marL="457200" lvl="0" indent="-381000" algn="l" rtl="0">
              <a:lnSpc>
                <a:spcPct val="150000"/>
              </a:lnSpc>
              <a:spcBef>
                <a:spcPts val="0"/>
              </a:spcBef>
              <a:spcAft>
                <a:spcPts val="0"/>
              </a:spcAft>
              <a:buSzPts val="2400"/>
              <a:buAutoNum type="arabicPeriod"/>
            </a:pPr>
            <a:r>
              <a:rPr lang="en-US" i="0">
                <a:latin typeface="Arial"/>
                <a:ea typeface="Arial"/>
                <a:cs typeface="Arial"/>
                <a:sym typeface="Arial"/>
              </a:rPr>
              <a:t>What is stress?</a:t>
            </a:r>
            <a:endParaRPr i="0">
              <a:latin typeface="Arial"/>
              <a:ea typeface="Arial"/>
              <a:cs typeface="Arial"/>
              <a:sym typeface="Arial"/>
            </a:endParaRPr>
          </a:p>
          <a:p>
            <a:pPr marL="457200" lvl="0" indent="0" algn="l" rtl="0">
              <a:lnSpc>
                <a:spcPct val="100000"/>
              </a:lnSpc>
              <a:spcBef>
                <a:spcPts val="0"/>
              </a:spcBef>
              <a:spcAft>
                <a:spcPts val="0"/>
              </a:spcAft>
              <a:buNone/>
            </a:pPr>
            <a:r>
              <a:rPr lang="en-US" sz="1800" i="0">
                <a:latin typeface="Arial"/>
                <a:ea typeface="Arial"/>
                <a:cs typeface="Arial"/>
                <a:sym typeface="Arial"/>
              </a:rPr>
              <a:t>A.	The way you think, feel and react</a:t>
            </a:r>
            <a:endParaRPr sz="1800" i="0">
              <a:latin typeface="Arial"/>
              <a:ea typeface="Arial"/>
              <a:cs typeface="Arial"/>
              <a:sym typeface="Arial"/>
            </a:endParaRPr>
          </a:p>
          <a:p>
            <a:pPr marL="457200" lvl="0" indent="457200" algn="l" rtl="0">
              <a:lnSpc>
                <a:spcPct val="100000"/>
              </a:lnSpc>
              <a:spcBef>
                <a:spcPts val="0"/>
              </a:spcBef>
              <a:spcAft>
                <a:spcPts val="0"/>
              </a:spcAft>
              <a:buNone/>
            </a:pPr>
            <a:r>
              <a:rPr lang="en-US" sz="1800" i="0">
                <a:latin typeface="Arial"/>
                <a:ea typeface="Arial"/>
                <a:cs typeface="Arial"/>
                <a:sym typeface="Arial"/>
              </a:rPr>
              <a:t>concerning things happening</a:t>
            </a:r>
            <a:endParaRPr sz="1800" i="0">
              <a:latin typeface="Arial"/>
              <a:ea typeface="Arial"/>
              <a:cs typeface="Arial"/>
              <a:sym typeface="Arial"/>
            </a:endParaRPr>
          </a:p>
          <a:p>
            <a:pPr marL="914400" lvl="0" indent="0" algn="l" rtl="0">
              <a:lnSpc>
                <a:spcPct val="150000"/>
              </a:lnSpc>
              <a:spcBef>
                <a:spcPts val="0"/>
              </a:spcBef>
              <a:spcAft>
                <a:spcPts val="0"/>
              </a:spcAft>
              <a:buNone/>
            </a:pPr>
            <a:r>
              <a:rPr lang="en-US" sz="1800" i="0">
                <a:latin typeface="Arial"/>
                <a:ea typeface="Arial"/>
                <a:cs typeface="Arial"/>
                <a:sym typeface="Arial"/>
              </a:rPr>
              <a:t>around you</a:t>
            </a:r>
            <a:endParaRPr sz="1800" i="0">
              <a:latin typeface="Arial"/>
              <a:ea typeface="Arial"/>
              <a:cs typeface="Arial"/>
              <a:sym typeface="Arial"/>
            </a:endParaRPr>
          </a:p>
          <a:p>
            <a:pPr marL="457200" lvl="0" indent="0" algn="l" rtl="0">
              <a:lnSpc>
                <a:spcPct val="100000"/>
              </a:lnSpc>
              <a:spcBef>
                <a:spcPts val="0"/>
              </a:spcBef>
              <a:spcAft>
                <a:spcPts val="0"/>
              </a:spcAft>
              <a:buNone/>
            </a:pPr>
            <a:r>
              <a:rPr lang="en-US" sz="1800" i="0">
                <a:latin typeface="Arial"/>
                <a:ea typeface="Arial"/>
                <a:cs typeface="Arial"/>
                <a:sym typeface="Arial"/>
              </a:rPr>
              <a:t>B. 	Too much stress can be bad for</a:t>
            </a:r>
            <a:endParaRPr sz="1800" i="0">
              <a:latin typeface="Arial"/>
              <a:ea typeface="Arial"/>
              <a:cs typeface="Arial"/>
              <a:sym typeface="Arial"/>
            </a:endParaRPr>
          </a:p>
          <a:p>
            <a:pPr marL="457200" lvl="0" indent="457200" algn="l" rtl="0">
              <a:lnSpc>
                <a:spcPct val="150000"/>
              </a:lnSpc>
              <a:spcBef>
                <a:spcPts val="0"/>
              </a:spcBef>
              <a:spcAft>
                <a:spcPts val="0"/>
              </a:spcAft>
              <a:buNone/>
            </a:pPr>
            <a:r>
              <a:rPr lang="en-US" sz="1800" i="0">
                <a:latin typeface="Arial"/>
                <a:ea typeface="Arial"/>
                <a:cs typeface="Arial"/>
                <a:sym typeface="Arial"/>
              </a:rPr>
              <a:t>your health</a:t>
            </a:r>
            <a:endParaRPr sz="1800" i="0">
              <a:latin typeface="Arial"/>
              <a:ea typeface="Arial"/>
              <a:cs typeface="Arial"/>
              <a:sym typeface="Arial"/>
            </a:endParaRPr>
          </a:p>
          <a:p>
            <a:pPr marL="457200" lvl="0" indent="0" algn="l" rtl="0">
              <a:lnSpc>
                <a:spcPct val="100000"/>
              </a:lnSpc>
              <a:spcBef>
                <a:spcPts val="0"/>
              </a:spcBef>
              <a:spcAft>
                <a:spcPts val="0"/>
              </a:spcAft>
              <a:buNone/>
            </a:pPr>
            <a:r>
              <a:rPr lang="en-US" sz="1800" i="0">
                <a:latin typeface="Arial"/>
                <a:ea typeface="Arial"/>
                <a:cs typeface="Arial"/>
                <a:sym typeface="Arial"/>
              </a:rPr>
              <a:t>C.	Stress is a normal part of </a:t>
            </a:r>
            <a:endParaRPr sz="1800" i="0">
              <a:latin typeface="Arial"/>
              <a:ea typeface="Arial"/>
              <a:cs typeface="Arial"/>
              <a:sym typeface="Arial"/>
            </a:endParaRPr>
          </a:p>
          <a:p>
            <a:pPr marL="457200" lvl="0" indent="457200" algn="l" rtl="0">
              <a:lnSpc>
                <a:spcPct val="150000"/>
              </a:lnSpc>
              <a:spcBef>
                <a:spcPts val="0"/>
              </a:spcBef>
              <a:spcAft>
                <a:spcPts val="0"/>
              </a:spcAft>
              <a:buNone/>
            </a:pPr>
            <a:r>
              <a:rPr lang="en-US" sz="1800" i="0">
                <a:latin typeface="Arial"/>
                <a:ea typeface="Arial"/>
                <a:cs typeface="Arial"/>
                <a:sym typeface="Arial"/>
              </a:rPr>
              <a:t>everyone's life</a:t>
            </a:r>
            <a:endParaRPr sz="1800" i="0">
              <a:latin typeface="Arial"/>
              <a:ea typeface="Arial"/>
              <a:cs typeface="Arial"/>
              <a:sym typeface="Arial"/>
            </a:endParaRPr>
          </a:p>
          <a:p>
            <a:pPr marL="457200" lvl="0" indent="0" algn="l" rtl="0">
              <a:lnSpc>
                <a:spcPct val="150000"/>
              </a:lnSpc>
              <a:spcBef>
                <a:spcPts val="0"/>
              </a:spcBef>
              <a:spcAft>
                <a:spcPts val="0"/>
              </a:spcAft>
              <a:buNone/>
            </a:pPr>
            <a:r>
              <a:rPr lang="en-US" sz="1800" i="0">
                <a:latin typeface="Arial"/>
                <a:ea typeface="Arial"/>
                <a:cs typeface="Arial"/>
                <a:sym typeface="Arial"/>
              </a:rPr>
              <a:t>D.	All of the above</a:t>
            </a:r>
            <a:endParaRPr sz="1800" i="0">
              <a:latin typeface="Arial"/>
              <a:ea typeface="Arial"/>
              <a:cs typeface="Arial"/>
              <a:sym typeface="Arial"/>
            </a:endParaRPr>
          </a:p>
          <a:p>
            <a:pPr marL="0" lvl="0" indent="0" algn="l" rtl="0">
              <a:lnSpc>
                <a:spcPct val="90000"/>
              </a:lnSpc>
              <a:spcBef>
                <a:spcPts val="0"/>
              </a:spcBef>
              <a:spcAft>
                <a:spcPts val="0"/>
              </a:spcAft>
              <a:buClr>
                <a:srgbClr val="414042"/>
              </a:buClr>
              <a:buSzPts val="2400"/>
              <a:buNone/>
            </a:pPr>
            <a:endParaRPr/>
          </a:p>
        </p:txBody>
      </p:sp>
      <p:sp>
        <p:nvSpPr>
          <p:cNvPr id="372" name="Google Shape;372;p58"/>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Background Information on Stress</a:t>
            </a:r>
            <a:endParaRPr/>
          </a:p>
        </p:txBody>
      </p:sp>
      <p:pic>
        <p:nvPicPr>
          <p:cNvPr id="373" name="Google Shape;373;p58"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374" name="Google Shape;374;p58"/>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body" idx="1"/>
          </p:nvPr>
        </p:nvSpPr>
        <p:spPr>
          <a:xfrm>
            <a:off x="838200" y="987600"/>
            <a:ext cx="3934200" cy="3736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414042"/>
              </a:buClr>
              <a:buSzPts val="2400"/>
              <a:buNone/>
            </a:pPr>
            <a:r>
              <a:rPr lang="en-US" i="0" dirty="0">
                <a:latin typeface="Arial"/>
                <a:ea typeface="Arial"/>
                <a:cs typeface="Arial"/>
                <a:sym typeface="Arial"/>
              </a:rPr>
              <a:t>2.</a:t>
            </a:r>
            <a:r>
              <a:rPr lang="en-US" i="0" dirty="0">
                <a:solidFill>
                  <a:schemeClr val="dk1"/>
                </a:solidFill>
                <a:latin typeface="Arial"/>
                <a:ea typeface="Arial"/>
                <a:cs typeface="Arial"/>
                <a:sym typeface="Arial"/>
              </a:rPr>
              <a:t>What are some triggers</a:t>
            </a:r>
            <a:endParaRPr i="0" dirty="0">
              <a:solidFill>
                <a:schemeClr val="dk1"/>
              </a:solidFill>
              <a:latin typeface="Arial"/>
              <a:ea typeface="Arial"/>
              <a:cs typeface="Arial"/>
              <a:sym typeface="Arial"/>
            </a:endParaRPr>
          </a:p>
          <a:p>
            <a:pPr marL="0" lvl="0" indent="457200" algn="l" rtl="0">
              <a:lnSpc>
                <a:spcPct val="150000"/>
              </a:lnSpc>
              <a:spcBef>
                <a:spcPts val="0"/>
              </a:spcBef>
              <a:spcAft>
                <a:spcPts val="0"/>
              </a:spcAft>
              <a:buClr>
                <a:srgbClr val="414042"/>
              </a:buClr>
              <a:buSzPts val="2400"/>
              <a:buNone/>
            </a:pPr>
            <a:r>
              <a:rPr lang="en-US" i="0" dirty="0">
                <a:solidFill>
                  <a:schemeClr val="dk1"/>
                </a:solidFill>
                <a:latin typeface="Arial"/>
                <a:ea typeface="Arial"/>
                <a:cs typeface="Arial"/>
                <a:sym typeface="Arial"/>
              </a:rPr>
              <a:t>for stress at work?</a:t>
            </a:r>
            <a:endParaRPr i="0" dirty="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dirty="0">
                <a:solidFill>
                  <a:schemeClr val="dk1"/>
                </a:solidFill>
                <a:latin typeface="Arial"/>
                <a:ea typeface="Arial"/>
                <a:cs typeface="Arial"/>
                <a:sym typeface="Arial"/>
              </a:rPr>
              <a:t>Work conditions</a:t>
            </a:r>
            <a:endParaRPr sz="1800" i="0" dirty="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dirty="0">
                <a:solidFill>
                  <a:schemeClr val="dk1"/>
                </a:solidFill>
                <a:latin typeface="Arial"/>
                <a:ea typeface="Arial"/>
                <a:cs typeface="Arial"/>
                <a:sym typeface="Arial"/>
              </a:rPr>
              <a:t>Responsibilities for others</a:t>
            </a:r>
            <a:endParaRPr sz="1800" i="0" dirty="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dirty="0">
                <a:solidFill>
                  <a:schemeClr val="dk1"/>
                </a:solidFill>
                <a:latin typeface="Arial"/>
                <a:ea typeface="Arial"/>
                <a:cs typeface="Arial"/>
                <a:sym typeface="Arial"/>
              </a:rPr>
              <a:t>Lack of job security</a:t>
            </a:r>
            <a:endParaRPr sz="1800" i="0" dirty="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dirty="0">
                <a:solidFill>
                  <a:schemeClr val="dk1"/>
                </a:solidFill>
                <a:latin typeface="Arial"/>
                <a:ea typeface="Arial"/>
                <a:cs typeface="Arial"/>
                <a:sym typeface="Arial"/>
              </a:rPr>
              <a:t>Relationships with coworkers</a:t>
            </a:r>
            <a:endParaRPr sz="1800" i="0" dirty="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dirty="0">
                <a:solidFill>
                  <a:schemeClr val="dk1"/>
                </a:solidFill>
                <a:latin typeface="Arial"/>
                <a:ea typeface="Arial"/>
                <a:cs typeface="Arial"/>
                <a:sym typeface="Arial"/>
              </a:rPr>
              <a:t>All of these can cause stress</a:t>
            </a:r>
            <a:endParaRPr sz="1800" i="0" dirty="0">
              <a:solidFill>
                <a:schemeClr val="dk1"/>
              </a:solidFill>
              <a:latin typeface="Arial"/>
              <a:ea typeface="Arial"/>
              <a:cs typeface="Arial"/>
              <a:sym typeface="Arial"/>
            </a:endParaRPr>
          </a:p>
          <a:p>
            <a:pPr marL="0" lvl="0" indent="0" algn="l" rtl="0">
              <a:lnSpc>
                <a:spcPct val="90000"/>
              </a:lnSpc>
              <a:spcBef>
                <a:spcPts val="0"/>
              </a:spcBef>
              <a:spcAft>
                <a:spcPts val="0"/>
              </a:spcAft>
              <a:buClr>
                <a:srgbClr val="414042"/>
              </a:buClr>
              <a:buSzPts val="2400"/>
              <a:buNone/>
            </a:pPr>
            <a:endParaRPr i="0" dirty="0">
              <a:solidFill>
                <a:schemeClr val="dk1"/>
              </a:solidFill>
              <a:latin typeface="Calibri"/>
              <a:ea typeface="Calibri"/>
              <a:cs typeface="Calibri"/>
              <a:sym typeface="Calibri"/>
            </a:endParaRPr>
          </a:p>
        </p:txBody>
      </p:sp>
      <p:sp>
        <p:nvSpPr>
          <p:cNvPr id="380" name="Google Shape;380;p59"/>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Background Information on Stress</a:t>
            </a:r>
            <a:endParaRPr/>
          </a:p>
        </p:txBody>
      </p:sp>
      <p:pic>
        <p:nvPicPr>
          <p:cNvPr id="381" name="Google Shape;381;p59"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382" name="Google Shape;382;p59"/>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0"/>
          <p:cNvSpPr txBox="1">
            <a:spLocks noGrp="1"/>
          </p:cNvSpPr>
          <p:nvPr>
            <p:ph type="body" idx="1"/>
          </p:nvPr>
        </p:nvSpPr>
        <p:spPr>
          <a:xfrm>
            <a:off x="533400" y="878425"/>
            <a:ext cx="4495800" cy="3693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0" dirty="0">
                <a:solidFill>
                  <a:schemeClr val="dk1"/>
                </a:solidFill>
                <a:latin typeface="Arial"/>
                <a:ea typeface="Arial"/>
                <a:cs typeface="Arial"/>
                <a:sym typeface="Arial"/>
              </a:rPr>
              <a:t>3. How does stress affect the   body?</a:t>
            </a:r>
            <a:endParaRPr i="0" dirty="0">
              <a:solidFill>
                <a:schemeClr val="dk1"/>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lphaUcPeriod"/>
            </a:pPr>
            <a:r>
              <a:rPr lang="en-US" sz="1800" i="0" dirty="0">
                <a:latin typeface="Arial"/>
                <a:ea typeface="Arial"/>
                <a:cs typeface="Arial"/>
                <a:sym typeface="Arial"/>
              </a:rPr>
              <a:t>Stress is only in your head and does</a:t>
            </a:r>
            <a:endParaRPr sz="1800" i="0" dirty="0">
              <a:latin typeface="Arial"/>
              <a:ea typeface="Arial"/>
              <a:cs typeface="Arial"/>
              <a:sym typeface="Arial"/>
            </a:endParaRPr>
          </a:p>
          <a:p>
            <a:pPr marL="457200" lvl="0" indent="0" algn="l" rtl="0">
              <a:lnSpc>
                <a:spcPct val="150000"/>
              </a:lnSpc>
              <a:spcBef>
                <a:spcPts val="0"/>
              </a:spcBef>
              <a:spcAft>
                <a:spcPts val="0"/>
              </a:spcAft>
              <a:buNone/>
            </a:pPr>
            <a:r>
              <a:rPr lang="en-US" sz="1800" i="0" dirty="0">
                <a:latin typeface="Arial"/>
                <a:ea typeface="Arial"/>
                <a:cs typeface="Arial"/>
                <a:sym typeface="Arial"/>
              </a:rPr>
              <a:t>not affect the body.</a:t>
            </a:r>
            <a:endParaRPr sz="1800" i="0" dirty="0">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lphaUcPeriod"/>
            </a:pPr>
            <a:r>
              <a:rPr lang="en-US" sz="1800" i="0" dirty="0">
                <a:latin typeface="Arial"/>
                <a:ea typeface="Arial"/>
                <a:cs typeface="Arial"/>
                <a:sym typeface="Arial"/>
              </a:rPr>
              <a:t>Stress is a response like fight or flight that could help you perform better on difficult tasks.</a:t>
            </a:r>
            <a:endParaRPr sz="1800" i="0" dirty="0">
              <a:latin typeface="Arial"/>
              <a:ea typeface="Arial"/>
              <a:cs typeface="Arial"/>
              <a:sym typeface="Arial"/>
            </a:endParaRPr>
          </a:p>
          <a:p>
            <a:pPr marL="457200" lvl="0" indent="-342900" algn="l" rtl="0">
              <a:lnSpc>
                <a:spcPct val="100000"/>
              </a:lnSpc>
              <a:spcBef>
                <a:spcPts val="1000"/>
              </a:spcBef>
              <a:spcAft>
                <a:spcPts val="0"/>
              </a:spcAft>
              <a:buSzPts val="1800"/>
              <a:buFont typeface="Arial"/>
              <a:buAutoNum type="alphaUcPeriod"/>
            </a:pPr>
            <a:r>
              <a:rPr lang="en-US" sz="1800" i="0" dirty="0">
                <a:latin typeface="Arial"/>
                <a:ea typeface="Arial"/>
                <a:cs typeface="Arial"/>
                <a:sym typeface="Arial"/>
              </a:rPr>
              <a:t>Stress can causes high blood pressure and diabetes if not managed.</a:t>
            </a:r>
            <a:endParaRPr sz="1800" i="0" dirty="0">
              <a:latin typeface="Arial"/>
              <a:ea typeface="Arial"/>
              <a:cs typeface="Arial"/>
              <a:sym typeface="Arial"/>
            </a:endParaRPr>
          </a:p>
          <a:p>
            <a:pPr marL="457200" lvl="0" indent="-342900" algn="l" rtl="0">
              <a:lnSpc>
                <a:spcPct val="150000"/>
              </a:lnSpc>
              <a:spcBef>
                <a:spcPts val="1000"/>
              </a:spcBef>
              <a:spcAft>
                <a:spcPts val="0"/>
              </a:spcAft>
              <a:buSzPts val="1800"/>
              <a:buFont typeface="Arial"/>
              <a:buAutoNum type="alphaUcPeriod"/>
            </a:pPr>
            <a:r>
              <a:rPr lang="en-US" sz="1800" i="0" dirty="0">
                <a:latin typeface="Arial"/>
                <a:ea typeface="Arial"/>
                <a:cs typeface="Arial"/>
                <a:sym typeface="Arial"/>
              </a:rPr>
              <a:t>Both B and C are correct</a:t>
            </a:r>
            <a:endParaRPr sz="1800" i="0" dirty="0">
              <a:latin typeface="Arial"/>
              <a:ea typeface="Arial"/>
              <a:cs typeface="Arial"/>
              <a:sym typeface="Arial"/>
            </a:endParaRPr>
          </a:p>
          <a:p>
            <a:pPr marL="0" lvl="0" indent="0" algn="l" rtl="0">
              <a:lnSpc>
                <a:spcPct val="90000"/>
              </a:lnSpc>
              <a:spcBef>
                <a:spcPts val="0"/>
              </a:spcBef>
              <a:spcAft>
                <a:spcPts val="0"/>
              </a:spcAft>
              <a:buClr>
                <a:srgbClr val="414042"/>
              </a:buClr>
              <a:buSzPts val="2400"/>
              <a:buNone/>
            </a:pPr>
            <a:endParaRPr dirty="0"/>
          </a:p>
        </p:txBody>
      </p:sp>
      <p:sp>
        <p:nvSpPr>
          <p:cNvPr id="388" name="Google Shape;388;p60"/>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Background Information on Stress</a:t>
            </a:r>
            <a:endParaRPr/>
          </a:p>
        </p:txBody>
      </p:sp>
      <p:pic>
        <p:nvPicPr>
          <p:cNvPr id="389" name="Google Shape;389;p60"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390" name="Google Shape;390;p60"/>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1"/>
          <p:cNvSpPr txBox="1">
            <a:spLocks noGrp="1"/>
          </p:cNvSpPr>
          <p:nvPr>
            <p:ph type="body" idx="1"/>
          </p:nvPr>
        </p:nvSpPr>
        <p:spPr>
          <a:xfrm>
            <a:off x="304800" y="1066800"/>
            <a:ext cx="5029200" cy="381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0" dirty="0">
                <a:solidFill>
                  <a:schemeClr val="dk1"/>
                </a:solidFill>
                <a:latin typeface="Arial"/>
                <a:ea typeface="Arial"/>
                <a:cs typeface="Arial"/>
                <a:sym typeface="Arial"/>
              </a:rPr>
              <a:t>4. How can I benefit from learning</a:t>
            </a:r>
            <a:endParaRPr i="0" dirty="0">
              <a:solidFill>
                <a:schemeClr val="dk1"/>
              </a:solidFill>
              <a:latin typeface="Arial"/>
              <a:ea typeface="Arial"/>
              <a:cs typeface="Arial"/>
              <a:sym typeface="Arial"/>
            </a:endParaRPr>
          </a:p>
          <a:p>
            <a:pPr marL="285750" lvl="0" indent="171450" algn="l" rtl="0">
              <a:lnSpc>
                <a:spcPct val="100000"/>
              </a:lnSpc>
              <a:spcBef>
                <a:spcPts val="0"/>
              </a:spcBef>
              <a:spcAft>
                <a:spcPts val="0"/>
              </a:spcAft>
              <a:buNone/>
            </a:pPr>
            <a:r>
              <a:rPr lang="en-US" i="0" dirty="0">
                <a:solidFill>
                  <a:schemeClr val="dk1"/>
                </a:solidFill>
                <a:latin typeface="Arial"/>
                <a:ea typeface="Arial"/>
                <a:cs typeface="Arial"/>
                <a:sym typeface="Arial"/>
              </a:rPr>
              <a:t>to manage stress on the job? </a:t>
            </a:r>
            <a:endParaRPr i="0" dirty="0">
              <a:solidFill>
                <a:schemeClr val="dk1"/>
              </a:solidFill>
              <a:latin typeface="Arial"/>
              <a:ea typeface="Arial"/>
              <a:cs typeface="Arial"/>
              <a:sym typeface="Arial"/>
            </a:endParaRPr>
          </a:p>
          <a:p>
            <a:pPr marL="285750" lvl="0" indent="171450" algn="l" rtl="0">
              <a:lnSpc>
                <a:spcPct val="100000"/>
              </a:lnSpc>
              <a:spcBef>
                <a:spcPts val="1000"/>
              </a:spcBef>
              <a:spcAft>
                <a:spcPts val="0"/>
              </a:spcAft>
              <a:buNone/>
            </a:pPr>
            <a:r>
              <a:rPr lang="en-US" sz="1800" i="0" dirty="0">
                <a:latin typeface="Arial"/>
                <a:ea typeface="Arial"/>
                <a:cs typeface="Arial"/>
                <a:sym typeface="Arial"/>
              </a:rPr>
              <a:t>A.	Cognitive: I can concentrate</a:t>
            </a:r>
            <a:endParaRPr sz="1800" i="0" dirty="0">
              <a:latin typeface="Arial"/>
              <a:ea typeface="Arial"/>
              <a:cs typeface="Arial"/>
              <a:sym typeface="Arial"/>
            </a:endParaRPr>
          </a:p>
          <a:p>
            <a:pPr marL="742950" lvl="0" indent="171450" algn="l" rtl="0">
              <a:lnSpc>
                <a:spcPct val="100000"/>
              </a:lnSpc>
              <a:spcBef>
                <a:spcPts val="0"/>
              </a:spcBef>
              <a:spcAft>
                <a:spcPts val="0"/>
              </a:spcAft>
              <a:buNone/>
            </a:pPr>
            <a:r>
              <a:rPr lang="en-US" sz="1800" i="0" dirty="0">
                <a:latin typeface="Arial"/>
                <a:ea typeface="Arial"/>
                <a:cs typeface="Arial"/>
                <a:sym typeface="Arial"/>
              </a:rPr>
              <a:t>better on my job</a:t>
            </a:r>
            <a:endParaRPr sz="1800" i="0" dirty="0">
              <a:solidFill>
                <a:schemeClr val="dk1"/>
              </a:solidFill>
              <a:latin typeface="Arial"/>
              <a:ea typeface="Arial"/>
              <a:cs typeface="Arial"/>
              <a:sym typeface="Arial"/>
            </a:endParaRPr>
          </a:p>
          <a:p>
            <a:pPr marL="457200" lvl="0" indent="0" algn="l" rtl="0">
              <a:lnSpc>
                <a:spcPct val="100000"/>
              </a:lnSpc>
              <a:spcBef>
                <a:spcPts val="1000"/>
              </a:spcBef>
              <a:spcAft>
                <a:spcPts val="0"/>
              </a:spcAft>
              <a:buNone/>
            </a:pPr>
            <a:r>
              <a:rPr lang="en-US" sz="1800" i="0" dirty="0">
                <a:solidFill>
                  <a:schemeClr val="dk1"/>
                </a:solidFill>
                <a:latin typeface="Arial"/>
                <a:ea typeface="Arial"/>
                <a:cs typeface="Arial"/>
                <a:sym typeface="Arial"/>
              </a:rPr>
              <a:t>B. 	Emotional and Behavioral: It will put</a:t>
            </a:r>
            <a:endParaRPr sz="1800" i="0" dirty="0">
              <a:solidFill>
                <a:schemeClr val="dk1"/>
              </a:solidFill>
              <a:latin typeface="Arial"/>
              <a:ea typeface="Arial"/>
              <a:cs typeface="Arial"/>
              <a:sym typeface="Arial"/>
            </a:endParaRPr>
          </a:p>
          <a:p>
            <a:pPr marL="914400" lvl="0" indent="0" algn="l" rtl="0">
              <a:lnSpc>
                <a:spcPct val="100000"/>
              </a:lnSpc>
              <a:spcBef>
                <a:spcPts val="0"/>
              </a:spcBef>
              <a:spcAft>
                <a:spcPts val="0"/>
              </a:spcAft>
              <a:buNone/>
            </a:pPr>
            <a:r>
              <a:rPr lang="en-US" sz="1800" i="0" dirty="0">
                <a:solidFill>
                  <a:schemeClr val="dk1"/>
                </a:solidFill>
                <a:latin typeface="Arial"/>
                <a:ea typeface="Arial"/>
                <a:cs typeface="Arial"/>
                <a:sym typeface="Arial"/>
              </a:rPr>
              <a:t>me in a better mood and make work easier</a:t>
            </a:r>
            <a:endParaRPr sz="1800" i="0" dirty="0">
              <a:solidFill>
                <a:schemeClr val="dk1"/>
              </a:solidFill>
              <a:latin typeface="Arial"/>
              <a:ea typeface="Arial"/>
              <a:cs typeface="Arial"/>
              <a:sym typeface="Arial"/>
            </a:endParaRPr>
          </a:p>
          <a:p>
            <a:pPr marL="457200" lvl="0" indent="0" algn="l" rtl="0">
              <a:lnSpc>
                <a:spcPct val="100000"/>
              </a:lnSpc>
              <a:spcBef>
                <a:spcPts val="1000"/>
              </a:spcBef>
              <a:spcAft>
                <a:spcPts val="0"/>
              </a:spcAft>
              <a:buNone/>
            </a:pPr>
            <a:r>
              <a:rPr lang="en-US" sz="1800" i="0" dirty="0">
                <a:solidFill>
                  <a:schemeClr val="dk1"/>
                </a:solidFill>
                <a:latin typeface="Arial"/>
                <a:ea typeface="Arial"/>
                <a:cs typeface="Arial"/>
                <a:sym typeface="Arial"/>
              </a:rPr>
              <a:t>C.	Physical: I will have better health and</a:t>
            </a:r>
            <a:endParaRPr sz="1800" i="0" dirty="0">
              <a:solidFill>
                <a:schemeClr val="dk1"/>
              </a:solidFill>
              <a:latin typeface="Arial"/>
              <a:ea typeface="Arial"/>
              <a:cs typeface="Arial"/>
              <a:sym typeface="Arial"/>
            </a:endParaRPr>
          </a:p>
          <a:p>
            <a:pPr marL="457200" lvl="0" indent="457200" algn="l" rtl="0">
              <a:lnSpc>
                <a:spcPct val="100000"/>
              </a:lnSpc>
              <a:spcBef>
                <a:spcPts val="0"/>
              </a:spcBef>
              <a:spcAft>
                <a:spcPts val="0"/>
              </a:spcAft>
              <a:buNone/>
            </a:pPr>
            <a:r>
              <a:rPr lang="en-US" sz="1800" i="0" dirty="0">
                <a:solidFill>
                  <a:schemeClr val="dk1"/>
                </a:solidFill>
                <a:latin typeface="Arial"/>
                <a:ea typeface="Arial"/>
                <a:cs typeface="Arial"/>
                <a:sym typeface="Arial"/>
              </a:rPr>
              <a:t>less sick days</a:t>
            </a:r>
            <a:endParaRPr sz="1800" i="0" dirty="0">
              <a:solidFill>
                <a:schemeClr val="dk1"/>
              </a:solidFill>
              <a:latin typeface="Arial"/>
              <a:ea typeface="Arial"/>
              <a:cs typeface="Arial"/>
              <a:sym typeface="Arial"/>
            </a:endParaRPr>
          </a:p>
          <a:p>
            <a:pPr marL="457200" lvl="0" indent="0" algn="l" rtl="0">
              <a:lnSpc>
                <a:spcPct val="100000"/>
              </a:lnSpc>
              <a:spcBef>
                <a:spcPts val="1000"/>
              </a:spcBef>
              <a:spcAft>
                <a:spcPts val="0"/>
              </a:spcAft>
              <a:buNone/>
            </a:pPr>
            <a:r>
              <a:rPr lang="en-US" sz="1800" i="0" dirty="0">
                <a:solidFill>
                  <a:schemeClr val="dk1"/>
                </a:solidFill>
                <a:latin typeface="Arial"/>
                <a:ea typeface="Arial"/>
                <a:cs typeface="Arial"/>
                <a:sym typeface="Arial"/>
              </a:rPr>
              <a:t>D.	All of the above</a:t>
            </a:r>
            <a:endParaRPr sz="1800" i="0" dirty="0">
              <a:solidFill>
                <a:schemeClr val="dk1"/>
              </a:solidFill>
              <a:latin typeface="Arial"/>
              <a:ea typeface="Arial"/>
              <a:cs typeface="Arial"/>
              <a:sym typeface="Arial"/>
            </a:endParaRPr>
          </a:p>
          <a:p>
            <a:pPr marL="0" lvl="0" indent="0" algn="l" rtl="0">
              <a:lnSpc>
                <a:spcPct val="100000"/>
              </a:lnSpc>
              <a:spcBef>
                <a:spcPts val="1000"/>
              </a:spcBef>
              <a:spcAft>
                <a:spcPts val="0"/>
              </a:spcAft>
              <a:buNone/>
            </a:pPr>
            <a:endParaRPr sz="1800" i="0" dirty="0">
              <a:latin typeface="Arial"/>
              <a:ea typeface="Arial"/>
              <a:cs typeface="Arial"/>
              <a:sym typeface="Arial"/>
            </a:endParaRPr>
          </a:p>
          <a:p>
            <a:pPr marL="0" lvl="0" indent="0" algn="l" rtl="0">
              <a:lnSpc>
                <a:spcPct val="90000"/>
              </a:lnSpc>
              <a:spcBef>
                <a:spcPts val="1000"/>
              </a:spcBef>
              <a:spcAft>
                <a:spcPts val="0"/>
              </a:spcAft>
              <a:buClr>
                <a:srgbClr val="414042"/>
              </a:buClr>
              <a:buSzPts val="2400"/>
              <a:buNone/>
            </a:pPr>
            <a:endParaRPr dirty="0">
              <a:solidFill>
                <a:srgbClr val="000000"/>
              </a:solidFill>
            </a:endParaRPr>
          </a:p>
        </p:txBody>
      </p:sp>
      <p:sp>
        <p:nvSpPr>
          <p:cNvPr id="396" name="Google Shape;396;p61"/>
          <p:cNvSpPr txBox="1">
            <a:spLocks noGrp="1"/>
          </p:cNvSpPr>
          <p:nvPr>
            <p:ph type="title"/>
          </p:nvPr>
        </p:nvSpPr>
        <p:spPr>
          <a:xfrm>
            <a:off x="914401" y="425641"/>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Background Information on Stress</a:t>
            </a:r>
            <a:endParaRPr/>
          </a:p>
        </p:txBody>
      </p:sp>
      <p:pic>
        <p:nvPicPr>
          <p:cNvPr id="397" name="Google Shape;397;p61" descr="A picture containing bottle&#10;&#10;Description automatically generated"/>
          <p:cNvPicPr preferRelativeResize="0"/>
          <p:nvPr/>
        </p:nvPicPr>
        <p:blipFill rotWithShape="1">
          <a:blip r:embed="rId3">
            <a:alphaModFix/>
          </a:blip>
          <a:srcRect/>
          <a:stretch/>
        </p:blipFill>
        <p:spPr>
          <a:xfrm>
            <a:off x="5181600" y="1900131"/>
            <a:ext cx="3477355" cy="1931865"/>
          </a:xfrm>
          <a:prstGeom prst="rect">
            <a:avLst/>
          </a:prstGeom>
          <a:noFill/>
          <a:ln>
            <a:noFill/>
          </a:ln>
        </p:spPr>
      </p:pic>
      <p:sp>
        <p:nvSpPr>
          <p:cNvPr id="398" name="Google Shape;398;p61"/>
          <p:cNvSpPr>
            <a:spLocks noGrp="1"/>
          </p:cNvSpPr>
          <p:nvPr>
            <p:ph type="pic" idx="2"/>
          </p:nvPr>
        </p:nvSpPr>
        <p:spPr>
          <a:xfrm>
            <a:off x="5105400" y="1545300"/>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2"/>
          <p:cNvSpPr txBox="1">
            <a:spLocks noGrp="1"/>
          </p:cNvSpPr>
          <p:nvPr>
            <p:ph type="body" idx="1"/>
          </p:nvPr>
        </p:nvSpPr>
        <p:spPr>
          <a:xfrm>
            <a:off x="535140" y="548785"/>
            <a:ext cx="7908300" cy="842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None/>
            </a:pPr>
            <a:r>
              <a:rPr lang="en-US" sz="2900"/>
              <a:t>Part II - Techniques for Stress Management </a:t>
            </a:r>
            <a:endParaRPr sz="2900"/>
          </a:p>
        </p:txBody>
      </p:sp>
      <p:sp>
        <p:nvSpPr>
          <p:cNvPr id="404" name="Google Shape;404;p62"/>
          <p:cNvSpPr txBox="1"/>
          <p:nvPr/>
        </p:nvSpPr>
        <p:spPr>
          <a:xfrm>
            <a:off x="4572000" y="1360200"/>
            <a:ext cx="4005600" cy="2423100"/>
          </a:xfrm>
          <a:prstGeom prst="rect">
            <a:avLst/>
          </a:prstGeom>
          <a:noFill/>
          <a:ln>
            <a:noFill/>
          </a:ln>
        </p:spPr>
        <p:txBody>
          <a:bodyPr spcFirstLastPara="1" wrap="square" lIns="91425" tIns="91425" rIns="91425" bIns="91425" anchor="t" anchorCtr="0">
            <a:noAutofit/>
          </a:bodyPr>
          <a:lstStyle/>
          <a:p>
            <a:pPr marL="0" lvl="0" indent="0" algn="l" rtl="0">
              <a:spcBef>
                <a:spcPts val="984"/>
              </a:spcBef>
              <a:spcAft>
                <a:spcPts val="0"/>
              </a:spcAft>
              <a:buNone/>
            </a:pPr>
            <a:r>
              <a:rPr lang="en-US" sz="2400">
                <a:solidFill>
                  <a:schemeClr val="lt1"/>
                </a:solidFill>
              </a:rPr>
              <a:t>4.  Assessing your Stress</a:t>
            </a:r>
            <a:endParaRPr sz="2400">
              <a:solidFill>
                <a:schemeClr val="lt1"/>
              </a:solidFill>
            </a:endParaRPr>
          </a:p>
          <a:p>
            <a:pPr marL="0" lvl="0" indent="0" algn="l" rtl="0">
              <a:spcBef>
                <a:spcPts val="984"/>
              </a:spcBef>
              <a:spcAft>
                <a:spcPts val="0"/>
              </a:spcAft>
              <a:buNone/>
            </a:pPr>
            <a:r>
              <a:rPr lang="en-US" sz="2400">
                <a:solidFill>
                  <a:schemeClr val="lt1"/>
                </a:solidFill>
              </a:rPr>
              <a:t>5.  Techniques for Stress Management</a:t>
            </a:r>
            <a:endParaRPr sz="2400">
              <a:solidFill>
                <a:schemeClr val="lt1"/>
              </a:solidFill>
            </a:endParaRPr>
          </a:p>
          <a:p>
            <a:pPr marL="0" lvl="0" indent="0" algn="l" rtl="0">
              <a:spcBef>
                <a:spcPts val="984"/>
              </a:spcBef>
              <a:spcAft>
                <a:spcPts val="0"/>
              </a:spcAft>
              <a:buNone/>
            </a:pPr>
            <a:r>
              <a:rPr lang="en-US" sz="2400">
                <a:solidFill>
                  <a:schemeClr val="lt1"/>
                </a:solidFill>
              </a:rPr>
              <a:t>6.  Action Planning</a:t>
            </a:r>
            <a:endParaRPr/>
          </a:p>
        </p:txBody>
      </p:sp>
      <p:pic>
        <p:nvPicPr>
          <p:cNvPr id="405" name="Google Shape;405;p62"/>
          <p:cNvPicPr preferRelativeResize="0"/>
          <p:nvPr/>
        </p:nvPicPr>
        <p:blipFill>
          <a:blip r:embed="rId3">
            <a:alphaModFix/>
          </a:blip>
          <a:stretch>
            <a:fillRect/>
          </a:stretch>
        </p:blipFill>
        <p:spPr>
          <a:xfrm>
            <a:off x="535150" y="1390875"/>
            <a:ext cx="3680975" cy="2008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3"/>
          <p:cNvSpPr txBox="1">
            <a:spLocks noGrp="1"/>
          </p:cNvSpPr>
          <p:nvPr>
            <p:ph type="body" idx="1"/>
          </p:nvPr>
        </p:nvSpPr>
        <p:spPr>
          <a:xfrm>
            <a:off x="1237750" y="2242727"/>
            <a:ext cx="7210800" cy="2521500"/>
          </a:xfrm>
          <a:prstGeom prst="rect">
            <a:avLst/>
          </a:prstGeom>
          <a:noFill/>
          <a:ln>
            <a:noFill/>
          </a:ln>
        </p:spPr>
        <p:txBody>
          <a:bodyPr spcFirstLastPara="1" wrap="square" lIns="0" tIns="0" rIns="0" bIns="0" anchor="t" anchorCtr="0">
            <a:noAutofit/>
          </a:bodyPr>
          <a:lstStyle/>
          <a:p>
            <a:pPr marL="171450" lvl="0" indent="0" algn="l" rtl="0">
              <a:lnSpc>
                <a:spcPct val="115000"/>
              </a:lnSpc>
              <a:spcBef>
                <a:spcPts val="0"/>
              </a:spcBef>
              <a:spcAft>
                <a:spcPts val="0"/>
              </a:spcAft>
              <a:buClr>
                <a:schemeClr val="dk1"/>
              </a:buClr>
              <a:buSzPts val="1100"/>
              <a:buNone/>
            </a:pPr>
            <a:r>
              <a:rPr lang="en-US" sz="2400">
                <a:solidFill>
                  <a:schemeClr val="lt1"/>
                </a:solidFill>
              </a:rPr>
              <a:t>Stress Assessment on WebMD </a:t>
            </a:r>
            <a:endParaRPr sz="2400">
              <a:solidFill>
                <a:schemeClr val="lt1"/>
              </a:solidFill>
            </a:endParaRPr>
          </a:p>
          <a:p>
            <a:pPr marL="171450" lvl="0" indent="0" algn="l" rtl="0">
              <a:lnSpc>
                <a:spcPct val="115000"/>
              </a:lnSpc>
              <a:spcBef>
                <a:spcPts val="0"/>
              </a:spcBef>
              <a:spcAft>
                <a:spcPts val="0"/>
              </a:spcAft>
              <a:buClr>
                <a:schemeClr val="dk1"/>
              </a:buClr>
              <a:buSzPts val="1100"/>
              <a:buNone/>
            </a:pPr>
            <a:r>
              <a:rPr lang="en-US" sz="2400">
                <a:solidFill>
                  <a:schemeClr val="lt1"/>
                </a:solidFill>
              </a:rPr>
              <a:t>Click the Link Below and </a:t>
            </a:r>
            <a:endParaRPr sz="2400">
              <a:solidFill>
                <a:schemeClr val="lt1"/>
              </a:solidFill>
            </a:endParaRPr>
          </a:p>
          <a:p>
            <a:pPr marL="171450" lvl="0" indent="0" algn="l" rtl="0">
              <a:lnSpc>
                <a:spcPct val="115000"/>
              </a:lnSpc>
              <a:spcBef>
                <a:spcPts val="0"/>
              </a:spcBef>
              <a:spcAft>
                <a:spcPts val="0"/>
              </a:spcAft>
              <a:buClr>
                <a:schemeClr val="dk1"/>
              </a:buClr>
              <a:buSzPts val="1100"/>
              <a:buFont typeface="Arial"/>
              <a:buNone/>
            </a:pPr>
            <a:r>
              <a:rPr lang="en-US" sz="2400">
                <a:solidFill>
                  <a:schemeClr val="lt1"/>
                </a:solidFill>
              </a:rPr>
              <a:t>Press the Orange Button to Get Started</a:t>
            </a:r>
            <a:endParaRPr sz="2400">
              <a:solidFill>
                <a:schemeClr val="lt1"/>
              </a:solidFill>
            </a:endParaRPr>
          </a:p>
          <a:p>
            <a:pPr marL="171450" lvl="0" indent="0" algn="l" rtl="0">
              <a:lnSpc>
                <a:spcPct val="115000"/>
              </a:lnSpc>
              <a:spcBef>
                <a:spcPts val="0"/>
              </a:spcBef>
              <a:spcAft>
                <a:spcPts val="0"/>
              </a:spcAft>
              <a:buClr>
                <a:schemeClr val="dk1"/>
              </a:buClr>
              <a:buSzPts val="1100"/>
              <a:buFont typeface="Arial"/>
              <a:buNone/>
            </a:pPr>
            <a:endParaRPr sz="2400">
              <a:solidFill>
                <a:schemeClr val="dk1"/>
              </a:solidFill>
            </a:endParaRPr>
          </a:p>
          <a:p>
            <a:pPr marL="171450" lvl="0" indent="0" algn="l" rtl="0">
              <a:spcBef>
                <a:spcPts val="0"/>
              </a:spcBef>
              <a:spcAft>
                <a:spcPts val="0"/>
              </a:spcAft>
              <a:buClr>
                <a:srgbClr val="FF0000"/>
              </a:buClr>
              <a:buSzPts val="1800"/>
              <a:buNone/>
            </a:pPr>
            <a:endParaRPr sz="2400">
              <a:solidFill>
                <a:srgbClr val="FFFFFF"/>
              </a:solidFill>
            </a:endParaRPr>
          </a:p>
        </p:txBody>
      </p:sp>
      <p:sp>
        <p:nvSpPr>
          <p:cNvPr id="411" name="Google Shape;411;p63"/>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Personal inventory/assessment rating personal level of stress</a:t>
            </a:r>
            <a:endParaRPr/>
          </a:p>
        </p:txBody>
      </p:sp>
      <p:sp>
        <p:nvSpPr>
          <p:cNvPr id="412" name="Google Shape;412;p63"/>
          <p:cNvSpPr txBox="1">
            <a:spLocks noGrp="1"/>
          </p:cNvSpPr>
          <p:nvPr>
            <p:ph type="title"/>
          </p:nvPr>
        </p:nvSpPr>
        <p:spPr>
          <a:xfrm>
            <a:off x="1556084" y="5863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4. Assessing Your Stress</a:t>
            </a:r>
            <a:endParaRPr/>
          </a:p>
        </p:txBody>
      </p:sp>
      <p:grpSp>
        <p:nvGrpSpPr>
          <p:cNvPr id="413" name="Google Shape;413;p63"/>
          <p:cNvGrpSpPr/>
          <p:nvPr/>
        </p:nvGrpSpPr>
        <p:grpSpPr>
          <a:xfrm>
            <a:off x="3294900" y="3767925"/>
            <a:ext cx="1866300" cy="728400"/>
            <a:chOff x="1137950" y="4210375"/>
            <a:chExt cx="1866300" cy="728400"/>
          </a:xfrm>
        </p:grpSpPr>
        <p:sp>
          <p:nvSpPr>
            <p:cNvPr id="414" name="Google Shape;414;p63"/>
            <p:cNvSpPr/>
            <p:nvPr/>
          </p:nvSpPr>
          <p:spPr>
            <a:xfrm>
              <a:off x="1137950" y="4210375"/>
              <a:ext cx="1866300" cy="728400"/>
            </a:xfrm>
            <a:prstGeom prst="roundRect">
              <a:avLst>
                <a:gd name="adj" fmla="val 16667"/>
              </a:avLst>
            </a:prstGeom>
            <a:solidFill>
              <a:srgbClr val="78A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3"/>
            <p:cNvSpPr txBox="1"/>
            <p:nvPr/>
          </p:nvSpPr>
          <p:spPr>
            <a:xfrm>
              <a:off x="1218500" y="4210375"/>
              <a:ext cx="1705200" cy="50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solidFill>
                    <a:schemeClr val="hlink"/>
                  </a:solidFill>
                  <a:hlinkClick r:id="rId3"/>
                </a:rPr>
                <a:t>Take Assessment!</a:t>
              </a:r>
              <a:endParaRPr sz="180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4"/>
          <p:cNvSpPr txBox="1">
            <a:spLocks noGrp="1"/>
          </p:cNvSpPr>
          <p:nvPr>
            <p:ph type="body" idx="1"/>
          </p:nvPr>
        </p:nvSpPr>
        <p:spPr>
          <a:xfrm>
            <a:off x="1347283" y="1721220"/>
            <a:ext cx="7210800" cy="2951700"/>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chemeClr val="lt1"/>
              </a:buClr>
              <a:buSzPts val="1800"/>
              <a:buChar char="•"/>
            </a:pPr>
            <a:r>
              <a:rPr lang="en-US">
                <a:solidFill>
                  <a:schemeClr val="lt1"/>
                </a:solidFill>
              </a:rPr>
              <a:t>What techniques do you currently use to fight stress?</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Are those techniques working? </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Are there ways you are currently trying to reduce stress?</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Keep a journal of techniques that work well for you.</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421" name="Google Shape;421;p64"/>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Current Stress Management Techniques</a:t>
            </a:r>
            <a:endParaRPr/>
          </a:p>
        </p:txBody>
      </p:sp>
      <p:sp>
        <p:nvSpPr>
          <p:cNvPr id="422" name="Google Shape;422;p64"/>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4. Assessing Internal Stressors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1238775" y="1522955"/>
            <a:ext cx="7210800" cy="3620400"/>
          </a:xfrm>
          <a:prstGeom prst="rect">
            <a:avLst/>
          </a:prstGeom>
          <a:noFill/>
          <a:ln>
            <a:noFill/>
          </a:ln>
        </p:spPr>
        <p:txBody>
          <a:bodyPr spcFirstLastPara="1" wrap="square" lIns="0" tIns="0" rIns="0" bIns="0" anchor="t" anchorCtr="0">
            <a:noAutofit/>
          </a:bodyPr>
          <a:lstStyle/>
          <a:p>
            <a:pPr marL="457200" lvl="0" indent="-381000" algn="l" rtl="0">
              <a:spcBef>
                <a:spcPts val="0"/>
              </a:spcBef>
              <a:spcAft>
                <a:spcPts val="0"/>
              </a:spcAft>
              <a:buClr>
                <a:srgbClr val="FFFFFF"/>
              </a:buClr>
              <a:buSzPts val="2400"/>
              <a:buFont typeface="Arial"/>
              <a:buAutoNum type="arabicPeriod"/>
            </a:pPr>
            <a:r>
              <a:rPr lang="en-US">
                <a:solidFill>
                  <a:srgbClr val="FFFFFF"/>
                </a:solidFill>
                <a:latin typeface="Arial"/>
                <a:ea typeface="Arial"/>
                <a:cs typeface="Arial"/>
                <a:sym typeface="Arial"/>
              </a:rPr>
              <a:t>What is stress?</a:t>
            </a:r>
            <a:endParaRPr>
              <a:solidFill>
                <a:srgbClr val="FFFFFF"/>
              </a:solidFill>
            </a:endParaRPr>
          </a:p>
          <a:p>
            <a:pPr marL="457200" lvl="0" indent="-381000" algn="l" rtl="0">
              <a:spcBef>
                <a:spcPts val="0"/>
              </a:spcBef>
              <a:spcAft>
                <a:spcPts val="0"/>
              </a:spcAft>
              <a:buClr>
                <a:srgbClr val="FFFFFF"/>
              </a:buClr>
              <a:buSzPts val="2400"/>
              <a:buFont typeface="Arial"/>
              <a:buAutoNum type="arabicPeriod"/>
            </a:pPr>
            <a:r>
              <a:rPr lang="en-US">
                <a:solidFill>
                  <a:srgbClr val="FFFFFF"/>
                </a:solidFill>
                <a:latin typeface="Arial"/>
                <a:ea typeface="Arial"/>
                <a:cs typeface="Arial"/>
                <a:sym typeface="Arial"/>
              </a:rPr>
              <a:t>What causes stress at work?</a:t>
            </a:r>
            <a:endParaRPr>
              <a:solidFill>
                <a:srgbClr val="FFFFFF"/>
              </a:solidFill>
            </a:endParaRPr>
          </a:p>
          <a:p>
            <a:pPr marL="457200" lvl="0" indent="-381000" algn="l" rtl="0">
              <a:spcBef>
                <a:spcPts val="0"/>
              </a:spcBef>
              <a:spcAft>
                <a:spcPts val="0"/>
              </a:spcAft>
              <a:buClr>
                <a:srgbClr val="FFFFFF"/>
              </a:buClr>
              <a:buSzPts val="2400"/>
              <a:buFont typeface="Arial"/>
              <a:buAutoNum type="arabicPeriod"/>
            </a:pPr>
            <a:r>
              <a:rPr lang="en-US">
                <a:solidFill>
                  <a:srgbClr val="FFFFFF"/>
                </a:solidFill>
                <a:latin typeface="Arial"/>
                <a:ea typeface="Arial"/>
                <a:cs typeface="Arial"/>
                <a:sym typeface="Arial"/>
              </a:rPr>
              <a:t>Symptoms of stress</a:t>
            </a:r>
            <a:endParaRPr>
              <a:solidFill>
                <a:srgbClr val="FFFFFF"/>
              </a:solidFill>
            </a:endParaRPr>
          </a:p>
          <a:p>
            <a:pPr marL="137160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457200" lvl="0" indent="-381000" algn="l" rtl="0">
              <a:spcBef>
                <a:spcPts val="0"/>
              </a:spcBef>
              <a:spcAft>
                <a:spcPts val="0"/>
              </a:spcAft>
              <a:buClr>
                <a:srgbClr val="FFFFFF"/>
              </a:buClr>
              <a:buSzPts val="2400"/>
              <a:buFont typeface="Arial"/>
              <a:buAutoNum type="arabicPeriod"/>
            </a:pPr>
            <a:r>
              <a:rPr lang="en-US">
                <a:solidFill>
                  <a:srgbClr val="FFFFFF"/>
                </a:solidFill>
                <a:latin typeface="Arial"/>
                <a:ea typeface="Arial"/>
                <a:cs typeface="Arial"/>
                <a:sym typeface="Arial"/>
              </a:rPr>
              <a:t>Assessing your internal stress</a:t>
            </a:r>
            <a:endParaRPr>
              <a:solidFill>
                <a:srgbClr val="FFFFFF"/>
              </a:solidFill>
            </a:endParaRPr>
          </a:p>
          <a:p>
            <a:pPr marL="457200" lvl="0" indent="-381000" algn="l" rtl="0">
              <a:spcBef>
                <a:spcPts val="0"/>
              </a:spcBef>
              <a:spcAft>
                <a:spcPts val="0"/>
              </a:spcAft>
              <a:buClr>
                <a:srgbClr val="FFFFFF"/>
              </a:buClr>
              <a:buSzPts val="2400"/>
              <a:buFont typeface="Arial"/>
              <a:buAutoNum type="arabicPeriod"/>
            </a:pPr>
            <a:r>
              <a:rPr lang="en-US">
                <a:solidFill>
                  <a:srgbClr val="FFFFFF"/>
                </a:solidFill>
                <a:latin typeface="Arial"/>
                <a:ea typeface="Arial"/>
                <a:cs typeface="Arial"/>
                <a:sym typeface="Arial"/>
              </a:rPr>
              <a:t>Techniques for managing ext</a:t>
            </a:r>
            <a:r>
              <a:rPr lang="en-US">
                <a:solidFill>
                  <a:srgbClr val="FFFFFF"/>
                </a:solidFill>
              </a:rPr>
              <a:t>ernal</a:t>
            </a:r>
            <a:r>
              <a:rPr lang="en-US">
                <a:solidFill>
                  <a:srgbClr val="FFFFFF"/>
                </a:solidFill>
                <a:latin typeface="Arial"/>
                <a:ea typeface="Arial"/>
                <a:cs typeface="Arial"/>
                <a:sym typeface="Arial"/>
              </a:rPr>
              <a:t> stress </a:t>
            </a:r>
            <a:endParaRPr>
              <a:solidFill>
                <a:srgbClr val="FFFFFF"/>
              </a:solidFill>
            </a:endParaRPr>
          </a:p>
          <a:p>
            <a:pPr marL="457200" lvl="0" indent="-381000" algn="l" rtl="0">
              <a:spcBef>
                <a:spcPts val="0"/>
              </a:spcBef>
              <a:spcAft>
                <a:spcPts val="0"/>
              </a:spcAft>
              <a:buClr>
                <a:srgbClr val="FFFFFF"/>
              </a:buClr>
              <a:buSzPts val="2400"/>
              <a:buFont typeface="Arial"/>
              <a:buAutoNum type="arabicPeriod"/>
            </a:pPr>
            <a:r>
              <a:rPr lang="en-US">
                <a:solidFill>
                  <a:srgbClr val="FFFFFF"/>
                </a:solidFill>
                <a:latin typeface="Arial"/>
                <a:ea typeface="Arial"/>
                <a:cs typeface="Arial"/>
                <a:sym typeface="Arial"/>
              </a:rPr>
              <a:t>Action Planning to Reduce Work Stress</a:t>
            </a:r>
            <a:endParaRPr>
              <a:solidFill>
                <a:srgbClr val="FFFFFF"/>
              </a:solidFill>
              <a:latin typeface="Arial"/>
              <a:ea typeface="Arial"/>
              <a:cs typeface="Arial"/>
              <a:sym typeface="Arial"/>
            </a:endParaRPr>
          </a:p>
          <a:p>
            <a:pPr marL="342900" lvl="0" indent="-190500" algn="l" rtl="0">
              <a:spcBef>
                <a:spcPts val="984"/>
              </a:spcBef>
              <a:spcAft>
                <a:spcPts val="0"/>
              </a:spcAft>
              <a:buClr>
                <a:schemeClr val="lt1"/>
              </a:buClr>
              <a:buSzPts val="2400"/>
              <a:buFont typeface="Arial"/>
              <a:buNone/>
            </a:pPr>
            <a:endParaRPr/>
          </a:p>
        </p:txBody>
      </p:sp>
      <p:sp>
        <p:nvSpPr>
          <p:cNvPr id="214" name="Google Shape;214;p38"/>
          <p:cNvSpPr txBox="1">
            <a:spLocks noGrp="1"/>
          </p:cNvSpPr>
          <p:nvPr>
            <p:ph type="body" idx="2"/>
          </p:nvPr>
        </p:nvSpPr>
        <p:spPr>
          <a:xfrm>
            <a:off x="1238784" y="1045059"/>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Part I. Background information on stress</a:t>
            </a:r>
            <a:endParaRPr/>
          </a:p>
          <a:p>
            <a:pPr marL="0" lvl="0" indent="0" algn="l" rtl="0">
              <a:spcBef>
                <a:spcPts val="0"/>
              </a:spcBef>
              <a:spcAft>
                <a:spcPts val="0"/>
              </a:spcAft>
              <a:buClr>
                <a:srgbClr val="A9C23F"/>
              </a:buClr>
              <a:buSzPts val="2800"/>
              <a:buNone/>
            </a:pPr>
            <a:endParaRPr/>
          </a:p>
        </p:txBody>
      </p:sp>
      <p:sp>
        <p:nvSpPr>
          <p:cNvPr id="215" name="Google Shape;215;p38"/>
          <p:cNvSpPr txBox="1">
            <a:spLocks noGrp="1"/>
          </p:cNvSpPr>
          <p:nvPr>
            <p:ph type="title"/>
          </p:nvPr>
        </p:nvSpPr>
        <p:spPr>
          <a:xfrm>
            <a:off x="1108984" y="2978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This module is composed of two parts:</a:t>
            </a:r>
            <a:endParaRPr/>
          </a:p>
        </p:txBody>
      </p:sp>
      <p:sp>
        <p:nvSpPr>
          <p:cNvPr id="216" name="Google Shape;216;p38"/>
          <p:cNvSpPr txBox="1">
            <a:spLocks noGrp="1"/>
          </p:cNvSpPr>
          <p:nvPr>
            <p:ph type="body" idx="2"/>
          </p:nvPr>
        </p:nvSpPr>
        <p:spPr>
          <a:xfrm>
            <a:off x="1238784" y="2720084"/>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Part II. Techniques for Stress Management</a:t>
            </a:r>
            <a:endParaRPr/>
          </a:p>
          <a:p>
            <a:pPr marL="0" lvl="0" indent="0" algn="l" rtl="0">
              <a:spcBef>
                <a:spcPts val="0"/>
              </a:spcBef>
              <a:spcAft>
                <a:spcPts val="0"/>
              </a:spcAft>
              <a:buClr>
                <a:srgbClr val="A9C23F"/>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5"/>
          <p:cNvSpPr txBox="1">
            <a:spLocks noGrp="1"/>
          </p:cNvSpPr>
          <p:nvPr>
            <p:ph type="body" idx="1"/>
          </p:nvPr>
        </p:nvSpPr>
        <p:spPr>
          <a:xfrm>
            <a:off x="1403664" y="1245050"/>
            <a:ext cx="7338900" cy="2711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sz="2800" i="0">
                <a:latin typeface="Arial"/>
                <a:ea typeface="Arial"/>
                <a:cs typeface="Arial"/>
                <a:sym typeface="Arial"/>
              </a:rPr>
              <a:t>Specific Stress Triggers for PUD Employees:</a:t>
            </a:r>
            <a:endParaRPr/>
          </a:p>
          <a:p>
            <a:pPr marL="342900" lvl="0" indent="-342900" algn="l" rtl="0">
              <a:spcBef>
                <a:spcPts val="560"/>
              </a:spcBef>
              <a:spcAft>
                <a:spcPts val="0"/>
              </a:spcAft>
              <a:buClr>
                <a:schemeClr val="lt1"/>
              </a:buClr>
              <a:buSzPts val="2800"/>
              <a:buFont typeface="Arial"/>
              <a:buChar char="•"/>
            </a:pPr>
            <a:r>
              <a:rPr lang="en-US" sz="2800" i="0">
                <a:solidFill>
                  <a:schemeClr val="lt1"/>
                </a:solidFill>
                <a:latin typeface="Arial"/>
                <a:ea typeface="Arial"/>
                <a:cs typeface="Arial"/>
                <a:sym typeface="Arial"/>
              </a:rPr>
              <a:t>Internal</a:t>
            </a:r>
            <a:endParaRPr/>
          </a:p>
          <a:p>
            <a:pPr marL="342900" lvl="0" indent="-342900" algn="l" rtl="0">
              <a:spcBef>
                <a:spcPts val="560"/>
              </a:spcBef>
              <a:spcAft>
                <a:spcPts val="0"/>
              </a:spcAft>
              <a:buClr>
                <a:schemeClr val="lt1"/>
              </a:buClr>
              <a:buSzPts val="2800"/>
              <a:buFont typeface="Arial"/>
              <a:buChar char="•"/>
            </a:pPr>
            <a:r>
              <a:rPr lang="en-US" sz="2800" i="0">
                <a:solidFill>
                  <a:schemeClr val="lt1"/>
                </a:solidFill>
                <a:latin typeface="Arial"/>
                <a:ea typeface="Arial"/>
                <a:cs typeface="Arial"/>
                <a:sym typeface="Arial"/>
              </a:rPr>
              <a:t>External</a:t>
            </a:r>
            <a:endParaRPr/>
          </a:p>
          <a:p>
            <a:pPr marL="342900" lvl="0" indent="-342900" algn="l" rtl="0">
              <a:spcBef>
                <a:spcPts val="560"/>
              </a:spcBef>
              <a:spcAft>
                <a:spcPts val="0"/>
              </a:spcAft>
              <a:buClr>
                <a:schemeClr val="lt1"/>
              </a:buClr>
              <a:buSzPts val="2800"/>
              <a:buFont typeface="Arial"/>
              <a:buChar char="•"/>
            </a:pPr>
            <a:r>
              <a:rPr lang="en-US" sz="2800" i="0">
                <a:solidFill>
                  <a:schemeClr val="lt1"/>
                </a:solidFill>
                <a:latin typeface="Arial"/>
                <a:ea typeface="Arial"/>
                <a:cs typeface="Arial"/>
                <a:sym typeface="Arial"/>
              </a:rPr>
              <a:t>Organizational</a:t>
            </a:r>
            <a:endParaRPr sz="2800" i="0">
              <a:solidFill>
                <a:schemeClr val="lt1"/>
              </a:solidFill>
              <a:latin typeface="Arial"/>
              <a:ea typeface="Arial"/>
              <a:cs typeface="Arial"/>
              <a:sym typeface="Arial"/>
            </a:endParaRPr>
          </a:p>
        </p:txBody>
      </p:sp>
      <p:sp>
        <p:nvSpPr>
          <p:cNvPr id="428" name="Google Shape;428;p65"/>
          <p:cNvSpPr txBox="1">
            <a:spLocks noGrp="1"/>
          </p:cNvSpPr>
          <p:nvPr>
            <p:ph type="title"/>
          </p:nvPr>
        </p:nvSpPr>
        <p:spPr>
          <a:xfrm>
            <a:off x="1137950" y="433925"/>
            <a:ext cx="7722900" cy="5904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600"/>
              </a:spcBef>
              <a:spcAft>
                <a:spcPts val="0"/>
              </a:spcAft>
              <a:buClr>
                <a:srgbClr val="A9C23F"/>
              </a:buClr>
              <a:buSzPts val="2100"/>
              <a:buFont typeface="Arial"/>
              <a:buNone/>
            </a:pPr>
            <a:r>
              <a:rPr lang="en-US"/>
              <a:t>4. Assessing Stressors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p:cNvSpPr txBox="1">
            <a:spLocks noGrp="1"/>
          </p:cNvSpPr>
          <p:nvPr>
            <p:ph type="body" idx="1"/>
          </p:nvPr>
        </p:nvSpPr>
        <p:spPr>
          <a:xfrm>
            <a:off x="1094873" y="1696583"/>
            <a:ext cx="7210800" cy="2951700"/>
          </a:xfrm>
          <a:prstGeom prst="rect">
            <a:avLst/>
          </a:prstGeom>
          <a:noFill/>
          <a:ln>
            <a:noFill/>
          </a:ln>
        </p:spPr>
        <p:txBody>
          <a:bodyPr spcFirstLastPara="1" wrap="square" lIns="0" tIns="0" rIns="0" bIns="0" anchor="t" anchorCtr="0">
            <a:noAutofit/>
          </a:bodyPr>
          <a:lstStyle/>
          <a:p>
            <a:pPr marL="1200150" lvl="2" indent="-323850" algn="l" rtl="0">
              <a:lnSpc>
                <a:spcPct val="200000"/>
              </a:lnSpc>
              <a:spcBef>
                <a:spcPts val="320"/>
              </a:spcBef>
              <a:spcAft>
                <a:spcPts val="0"/>
              </a:spcAft>
              <a:buClr>
                <a:schemeClr val="lt1"/>
              </a:buClr>
              <a:buSzPts val="2400"/>
              <a:buChar char="•"/>
            </a:pPr>
            <a:r>
              <a:rPr lang="en-US" sz="2400">
                <a:solidFill>
                  <a:schemeClr val="lt1"/>
                </a:solidFill>
                <a:latin typeface="Arial"/>
                <a:ea typeface="Arial"/>
                <a:cs typeface="Arial"/>
                <a:sym typeface="Arial"/>
              </a:rPr>
              <a:t>Relaxation strategies</a:t>
            </a:r>
            <a:endParaRPr sz="2400"/>
          </a:p>
          <a:p>
            <a:pPr marL="1200150" lvl="2" indent="-323850" algn="l" rtl="0">
              <a:lnSpc>
                <a:spcPct val="200000"/>
              </a:lnSpc>
              <a:spcBef>
                <a:spcPts val="320"/>
              </a:spcBef>
              <a:spcAft>
                <a:spcPts val="0"/>
              </a:spcAft>
              <a:buClr>
                <a:schemeClr val="lt1"/>
              </a:buClr>
              <a:buSzPts val="2400"/>
              <a:buChar char="•"/>
            </a:pPr>
            <a:r>
              <a:rPr lang="en-US" sz="2400">
                <a:solidFill>
                  <a:schemeClr val="lt1"/>
                </a:solidFill>
                <a:latin typeface="Arial"/>
                <a:ea typeface="Arial"/>
                <a:cs typeface="Arial"/>
                <a:sym typeface="Arial"/>
              </a:rPr>
              <a:t>Mindfulness</a:t>
            </a:r>
            <a:endParaRPr sz="2400"/>
          </a:p>
          <a:p>
            <a:pPr marL="1200150" lvl="2" indent="-323850" algn="l" rtl="0">
              <a:lnSpc>
                <a:spcPct val="200000"/>
              </a:lnSpc>
              <a:spcBef>
                <a:spcPts val="320"/>
              </a:spcBef>
              <a:spcAft>
                <a:spcPts val="0"/>
              </a:spcAft>
              <a:buClr>
                <a:schemeClr val="lt1"/>
              </a:buClr>
              <a:buSzPts val="2400"/>
              <a:buChar char="•"/>
            </a:pPr>
            <a:r>
              <a:rPr lang="en-US" sz="2400">
                <a:solidFill>
                  <a:schemeClr val="lt1"/>
                </a:solidFill>
                <a:latin typeface="Arial"/>
                <a:ea typeface="Arial"/>
                <a:cs typeface="Arial"/>
                <a:sym typeface="Arial"/>
              </a:rPr>
              <a:t>Meditation</a:t>
            </a:r>
            <a:endParaRPr sz="2400"/>
          </a:p>
          <a:p>
            <a:pPr marL="0" lvl="0" indent="0" algn="l" rtl="0">
              <a:spcBef>
                <a:spcPts val="984"/>
              </a:spcBef>
              <a:spcAft>
                <a:spcPts val="0"/>
              </a:spcAft>
              <a:buNone/>
            </a:pPr>
            <a:r>
              <a:rPr lang="en-US" sz="2400" i="1">
                <a:solidFill>
                  <a:schemeClr val="lt1"/>
                </a:solidFill>
                <a:latin typeface="Times New Roman"/>
                <a:ea typeface="Times New Roman"/>
                <a:cs typeface="Times New Roman"/>
                <a:sym typeface="Times New Roman"/>
              </a:rPr>
              <a:t>        Keep a Cool Head!</a:t>
            </a:r>
            <a:endParaRPr sz="2400" i="1">
              <a:solidFill>
                <a:schemeClr val="lt1"/>
              </a:solidFill>
              <a:latin typeface="Times New Roman"/>
              <a:ea typeface="Times New Roman"/>
              <a:cs typeface="Times New Roman"/>
              <a:sym typeface="Times New Roman"/>
            </a:endParaRPr>
          </a:p>
        </p:txBody>
      </p:sp>
      <p:sp>
        <p:nvSpPr>
          <p:cNvPr id="434" name="Google Shape;434;p66"/>
          <p:cNvSpPr txBox="1">
            <a:spLocks noGrp="1"/>
          </p:cNvSpPr>
          <p:nvPr>
            <p:ph type="body" idx="2"/>
          </p:nvPr>
        </p:nvSpPr>
        <p:spPr>
          <a:xfrm>
            <a:off x="1403683" y="1024466"/>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solidFill>
                  <a:srgbClr val="78AA00"/>
                </a:solidFill>
              </a:rPr>
              <a:t>Managing Internal Stress:</a:t>
            </a:r>
            <a:endParaRPr>
              <a:solidFill>
                <a:srgbClr val="78AA00"/>
              </a:solidFill>
            </a:endParaRPr>
          </a:p>
        </p:txBody>
      </p:sp>
      <p:sp>
        <p:nvSpPr>
          <p:cNvPr id="435" name="Google Shape;435;p66"/>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4. Assessing Internal Stressors</a:t>
            </a:r>
            <a:endParaRPr/>
          </a:p>
        </p:txBody>
      </p:sp>
      <p:pic>
        <p:nvPicPr>
          <p:cNvPr id="436" name="Google Shape;436;p66"/>
          <p:cNvPicPr preferRelativeResize="0"/>
          <p:nvPr/>
        </p:nvPicPr>
        <p:blipFill>
          <a:blip r:embed="rId3">
            <a:alphaModFix/>
          </a:blip>
          <a:stretch>
            <a:fillRect/>
          </a:stretch>
        </p:blipFill>
        <p:spPr>
          <a:xfrm>
            <a:off x="5805325" y="1980300"/>
            <a:ext cx="2059876" cy="2360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7"/>
          <p:cNvSpPr txBox="1">
            <a:spLocks noGrp="1"/>
          </p:cNvSpPr>
          <p:nvPr>
            <p:ph type="body" idx="1"/>
          </p:nvPr>
        </p:nvSpPr>
        <p:spPr>
          <a:xfrm>
            <a:off x="1403675" y="1981200"/>
            <a:ext cx="7210800" cy="2883900"/>
          </a:xfrm>
          <a:prstGeom prst="rect">
            <a:avLst/>
          </a:prstGeom>
          <a:noFill/>
          <a:ln>
            <a:noFill/>
          </a:ln>
        </p:spPr>
        <p:txBody>
          <a:bodyPr spcFirstLastPara="1" wrap="square" lIns="0" tIns="0" rIns="0" bIns="0" anchor="t" anchorCtr="0">
            <a:noAutofit/>
          </a:bodyPr>
          <a:lstStyle/>
          <a:p>
            <a:pPr marL="914400" lvl="0" indent="-381000" algn="l" rtl="0">
              <a:lnSpc>
                <a:spcPct val="200000"/>
              </a:lnSpc>
              <a:spcBef>
                <a:spcPts val="984"/>
              </a:spcBef>
              <a:spcAft>
                <a:spcPts val="0"/>
              </a:spcAft>
              <a:buClr>
                <a:schemeClr val="lt1"/>
              </a:buClr>
              <a:buSzPts val="2400"/>
              <a:buChar char="●"/>
            </a:pPr>
            <a:r>
              <a:rPr lang="en-US" sz="2400">
                <a:solidFill>
                  <a:schemeClr val="lt1"/>
                </a:solidFill>
              </a:rPr>
              <a:t>Healthy Eating</a:t>
            </a:r>
            <a:endParaRPr sz="2400">
              <a:solidFill>
                <a:schemeClr val="lt1"/>
              </a:solidFill>
            </a:endParaRPr>
          </a:p>
          <a:p>
            <a:pPr marL="914400" lvl="0" indent="-381000" algn="l" rtl="0">
              <a:lnSpc>
                <a:spcPct val="200000"/>
              </a:lnSpc>
              <a:spcBef>
                <a:spcPts val="0"/>
              </a:spcBef>
              <a:spcAft>
                <a:spcPts val="0"/>
              </a:spcAft>
              <a:buClr>
                <a:schemeClr val="lt1"/>
              </a:buClr>
              <a:buSzPts val="2400"/>
              <a:buChar char="●"/>
            </a:pPr>
            <a:r>
              <a:rPr lang="en-US" sz="2400">
                <a:solidFill>
                  <a:schemeClr val="lt1"/>
                </a:solidFill>
              </a:rPr>
              <a:t>Exercise</a:t>
            </a:r>
            <a:endParaRPr sz="2400">
              <a:solidFill>
                <a:schemeClr val="lt1"/>
              </a:solidFill>
            </a:endParaRPr>
          </a:p>
          <a:p>
            <a:pPr marL="914400" lvl="0" indent="-381000" algn="l" rtl="0">
              <a:lnSpc>
                <a:spcPct val="200000"/>
              </a:lnSpc>
              <a:spcBef>
                <a:spcPts val="0"/>
              </a:spcBef>
              <a:spcAft>
                <a:spcPts val="0"/>
              </a:spcAft>
              <a:buClr>
                <a:schemeClr val="lt1"/>
              </a:buClr>
              <a:buSzPts val="2400"/>
              <a:buChar char="●"/>
            </a:pPr>
            <a:r>
              <a:rPr lang="en-US" sz="2400">
                <a:solidFill>
                  <a:schemeClr val="lt1"/>
                </a:solidFill>
              </a:rPr>
              <a:t>Good Sleeping Habits</a:t>
            </a:r>
            <a:endParaRPr sz="2400">
              <a:solidFill>
                <a:schemeClr val="lt1"/>
              </a:solidFill>
            </a:endParaRPr>
          </a:p>
          <a:p>
            <a:pPr marL="0" lvl="0" indent="0" algn="l" rtl="0">
              <a:spcBef>
                <a:spcPts val="984"/>
              </a:spcBef>
              <a:spcAft>
                <a:spcPts val="0"/>
              </a:spcAft>
              <a:buNone/>
            </a:pPr>
            <a:r>
              <a:rPr lang="en-US" sz="2400" i="1">
                <a:solidFill>
                  <a:schemeClr val="lt1"/>
                </a:solidFill>
                <a:latin typeface="Times New Roman"/>
                <a:ea typeface="Times New Roman"/>
                <a:cs typeface="Times New Roman"/>
                <a:sym typeface="Times New Roman"/>
              </a:rPr>
              <a:t>Be prepared to tackle the big jobs!</a:t>
            </a:r>
            <a:endParaRPr sz="2400" i="1">
              <a:solidFill>
                <a:schemeClr val="lt1"/>
              </a:solidFill>
              <a:latin typeface="Times New Roman"/>
              <a:ea typeface="Times New Roman"/>
              <a:cs typeface="Times New Roman"/>
              <a:sym typeface="Times New Roman"/>
            </a:endParaRPr>
          </a:p>
          <a:p>
            <a:pPr marL="0" lvl="0" indent="0" algn="l" rtl="0">
              <a:spcBef>
                <a:spcPts val="984"/>
              </a:spcBef>
              <a:spcAft>
                <a:spcPts val="0"/>
              </a:spcAft>
              <a:buNone/>
            </a:pPr>
            <a:endParaRPr sz="2400">
              <a:solidFill>
                <a:schemeClr val="lt1"/>
              </a:solidFill>
            </a:endParaRPr>
          </a:p>
        </p:txBody>
      </p:sp>
      <p:sp>
        <p:nvSpPr>
          <p:cNvPr id="442" name="Google Shape;442;p67"/>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5. Techniques for Managing</a:t>
            </a:r>
            <a:endParaRPr/>
          </a:p>
          <a:p>
            <a:pPr marL="0" lvl="0" indent="457200" algn="l" rtl="0">
              <a:spcBef>
                <a:spcPts val="0"/>
              </a:spcBef>
              <a:spcAft>
                <a:spcPts val="0"/>
              </a:spcAft>
              <a:buClr>
                <a:schemeClr val="lt1"/>
              </a:buClr>
              <a:buSzPts val="3200"/>
              <a:buFont typeface="Arial"/>
              <a:buNone/>
            </a:pPr>
            <a:r>
              <a:rPr lang="en-US"/>
              <a:t>External Stressors</a:t>
            </a:r>
            <a:endParaRPr/>
          </a:p>
        </p:txBody>
      </p:sp>
      <p:pic>
        <p:nvPicPr>
          <p:cNvPr id="443" name="Google Shape;443;p67"/>
          <p:cNvPicPr preferRelativeResize="0"/>
          <p:nvPr/>
        </p:nvPicPr>
        <p:blipFill>
          <a:blip r:embed="rId3">
            <a:alphaModFix/>
          </a:blip>
          <a:stretch>
            <a:fillRect/>
          </a:stretch>
        </p:blipFill>
        <p:spPr>
          <a:xfrm>
            <a:off x="6029350" y="2215550"/>
            <a:ext cx="2126975" cy="2459750"/>
          </a:xfrm>
          <a:prstGeom prst="rect">
            <a:avLst/>
          </a:prstGeom>
          <a:noFill/>
          <a:ln>
            <a:noFill/>
          </a:ln>
        </p:spPr>
      </p:pic>
      <p:sp>
        <p:nvSpPr>
          <p:cNvPr id="444" name="Google Shape;444;p67"/>
          <p:cNvSpPr txBox="1">
            <a:spLocks noGrp="1"/>
          </p:cNvSpPr>
          <p:nvPr>
            <p:ph type="body" idx="2"/>
          </p:nvPr>
        </p:nvSpPr>
        <p:spPr>
          <a:xfrm>
            <a:off x="1403683" y="1579500"/>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solidFill>
                  <a:srgbClr val="78AA00"/>
                </a:solidFill>
              </a:rPr>
              <a:t>Managing External Stress:</a:t>
            </a:r>
            <a:endParaRPr>
              <a:solidFill>
                <a:srgbClr val="78AA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8"/>
          <p:cNvSpPr txBox="1">
            <a:spLocks noGrp="1"/>
          </p:cNvSpPr>
          <p:nvPr>
            <p:ph type="body" idx="1"/>
          </p:nvPr>
        </p:nvSpPr>
        <p:spPr>
          <a:xfrm>
            <a:off x="1403683" y="1925100"/>
            <a:ext cx="7210800" cy="2951700"/>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chemeClr val="lt1"/>
              </a:buClr>
              <a:buSzPts val="1800"/>
              <a:buFont typeface="Arial"/>
              <a:buChar char="•"/>
            </a:pPr>
            <a:r>
              <a:rPr lang="en-US">
                <a:solidFill>
                  <a:schemeClr val="lt1"/>
                </a:solidFill>
              </a:rPr>
              <a:t>The food you eat and drink can have a direct effect on your stress levels.</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Vitamin C naturally raises serotonin levels in your brain. Which makes you feel happy! Vitamin C is found in citrus fruit. </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Omega 3 Fatty Acids naturally reduce the stress hormone cortisone. It is found in most fish. </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Enjoy unhealthy food in moderation. </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450" name="Google Shape;450;p68"/>
          <p:cNvSpPr txBox="1">
            <a:spLocks noGrp="1"/>
          </p:cNvSpPr>
          <p:nvPr>
            <p:ph type="body" idx="2"/>
          </p:nvPr>
        </p:nvSpPr>
        <p:spPr>
          <a:xfrm>
            <a:off x="1403684" y="1395662"/>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Healthy Eating and Stress Reduction</a:t>
            </a:r>
            <a:endParaRPr/>
          </a:p>
        </p:txBody>
      </p:sp>
      <p:sp>
        <p:nvSpPr>
          <p:cNvPr id="451" name="Google Shape;451;p68"/>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5. Techniques for Managing</a:t>
            </a:r>
            <a:endParaRPr/>
          </a:p>
          <a:p>
            <a:pPr marL="0" lvl="0" indent="457200" algn="l" rtl="0">
              <a:spcBef>
                <a:spcPts val="0"/>
              </a:spcBef>
              <a:spcAft>
                <a:spcPts val="0"/>
              </a:spcAft>
              <a:buClr>
                <a:schemeClr val="lt1"/>
              </a:buClr>
              <a:buSzPts val="3200"/>
              <a:buFont typeface="Arial"/>
              <a:buNone/>
            </a:pPr>
            <a:r>
              <a:rPr lang="en-US"/>
              <a:t>External Stressors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9"/>
          <p:cNvSpPr txBox="1">
            <a:spLocks noGrp="1"/>
          </p:cNvSpPr>
          <p:nvPr>
            <p:ph type="body" idx="1"/>
          </p:nvPr>
        </p:nvSpPr>
        <p:spPr>
          <a:xfrm>
            <a:off x="1403683" y="1925100"/>
            <a:ext cx="7210800" cy="2951700"/>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rgbClr val="FFFFFF"/>
              </a:buClr>
              <a:buSzPts val="1800"/>
              <a:buFont typeface="Arial"/>
              <a:buChar char="•"/>
            </a:pPr>
            <a:r>
              <a:rPr lang="en-US">
                <a:solidFill>
                  <a:srgbClr val="FFFFFF"/>
                </a:solidFill>
              </a:rPr>
              <a:t>Regular exercise causes your brain to release endorphins, which act as natural painkillers and stress relievers.</a:t>
            </a:r>
            <a:endParaRPr>
              <a:solidFill>
                <a:srgbClr val="FFFFFF"/>
              </a:solidFill>
            </a:endParaRPr>
          </a:p>
          <a:p>
            <a:pPr marL="0" lvl="0" indent="0" algn="l" rtl="0">
              <a:spcBef>
                <a:spcPts val="0"/>
              </a:spcBef>
              <a:spcAft>
                <a:spcPts val="0"/>
              </a:spcAft>
              <a:buNone/>
            </a:pPr>
            <a:endParaRPr>
              <a:solidFill>
                <a:srgbClr val="FFFFFF"/>
              </a:solidFill>
            </a:endParaRPr>
          </a:p>
          <a:p>
            <a:pPr marL="285750" lvl="0" indent="-285750" algn="l" rtl="0">
              <a:spcBef>
                <a:spcPts val="0"/>
              </a:spcBef>
              <a:spcAft>
                <a:spcPts val="0"/>
              </a:spcAft>
              <a:buClr>
                <a:srgbClr val="FFFFFF"/>
              </a:buClr>
              <a:buSzPts val="1800"/>
              <a:buChar char="•"/>
            </a:pPr>
            <a:r>
              <a:rPr lang="en-US">
                <a:solidFill>
                  <a:srgbClr val="FFFFFF"/>
                </a:solidFill>
              </a:rPr>
              <a:t>Maintaining a healthy lifestyle increases energy levels, and your natural immune system.</a:t>
            </a:r>
            <a:endParaRPr>
              <a:solidFill>
                <a:srgbClr val="FFFFFF"/>
              </a:solidFill>
            </a:endParaRPr>
          </a:p>
          <a:p>
            <a:pPr marL="0" lvl="0" indent="0" algn="l" rtl="0">
              <a:spcBef>
                <a:spcPts val="0"/>
              </a:spcBef>
              <a:spcAft>
                <a:spcPts val="0"/>
              </a:spcAft>
              <a:buNone/>
            </a:pPr>
            <a:endParaRPr>
              <a:solidFill>
                <a:srgbClr val="FFFFFF"/>
              </a:solidFill>
            </a:endParaRPr>
          </a:p>
          <a:p>
            <a:pPr marL="285750" lvl="0" indent="-285750" algn="l" rtl="0">
              <a:spcBef>
                <a:spcPts val="0"/>
              </a:spcBef>
              <a:spcAft>
                <a:spcPts val="0"/>
              </a:spcAft>
              <a:buClr>
                <a:srgbClr val="FFFFFF"/>
              </a:buClr>
              <a:buSzPts val="1800"/>
              <a:buChar char="•"/>
            </a:pPr>
            <a:r>
              <a:rPr lang="en-US">
                <a:solidFill>
                  <a:srgbClr val="FFFFFF"/>
                </a:solidFill>
              </a:rPr>
              <a:t>Regular exercise improves nightly sleep, which reduces stress.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457" name="Google Shape;457;p69"/>
          <p:cNvSpPr txBox="1">
            <a:spLocks noGrp="1"/>
          </p:cNvSpPr>
          <p:nvPr>
            <p:ph type="body" idx="2"/>
          </p:nvPr>
        </p:nvSpPr>
        <p:spPr>
          <a:xfrm>
            <a:off x="1403684" y="1395662"/>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Benefits of Regular Exercise and Good Sleep</a:t>
            </a:r>
            <a:endParaRPr/>
          </a:p>
        </p:txBody>
      </p:sp>
      <p:sp>
        <p:nvSpPr>
          <p:cNvPr id="458" name="Google Shape;458;p69"/>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5. Techniques for Managing</a:t>
            </a:r>
            <a:endParaRPr/>
          </a:p>
          <a:p>
            <a:pPr marL="0" lvl="0" indent="457200" algn="l" rtl="0">
              <a:spcBef>
                <a:spcPts val="0"/>
              </a:spcBef>
              <a:spcAft>
                <a:spcPts val="0"/>
              </a:spcAft>
              <a:buClr>
                <a:schemeClr val="lt1"/>
              </a:buClr>
              <a:buSzPts val="3200"/>
              <a:buFont typeface="Arial"/>
              <a:buNone/>
            </a:pPr>
            <a:r>
              <a:rPr lang="en-US"/>
              <a:t>External Stressors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0"/>
          <p:cNvSpPr txBox="1">
            <a:spLocks noGrp="1"/>
          </p:cNvSpPr>
          <p:nvPr>
            <p:ph type="body" idx="1"/>
          </p:nvPr>
        </p:nvSpPr>
        <p:spPr>
          <a:xfrm>
            <a:off x="1337050" y="1570925"/>
            <a:ext cx="7210800" cy="2951700"/>
          </a:xfrm>
          <a:prstGeom prst="rect">
            <a:avLst/>
          </a:prstGeom>
          <a:noFill/>
          <a:ln>
            <a:noFill/>
          </a:ln>
        </p:spPr>
        <p:txBody>
          <a:bodyPr spcFirstLastPara="1" wrap="square" lIns="0" tIns="0" rIns="0" bIns="0" anchor="t" anchorCtr="0">
            <a:noAutofit/>
          </a:bodyPr>
          <a:lstStyle/>
          <a:p>
            <a:pPr marL="0" lvl="0" indent="0" algn="l" rtl="0">
              <a:spcBef>
                <a:spcPts val="984"/>
              </a:spcBef>
              <a:spcAft>
                <a:spcPts val="0"/>
              </a:spcAft>
              <a:buNone/>
            </a:pPr>
            <a:r>
              <a:rPr lang="en-US" sz="2400">
                <a:solidFill>
                  <a:schemeClr val="lt1"/>
                </a:solidFill>
              </a:rPr>
              <a:t> How you manage organizational stress is a choice.</a:t>
            </a:r>
            <a:endParaRPr sz="2400">
              <a:solidFill>
                <a:schemeClr val="lt1"/>
              </a:solidFill>
            </a:endParaRPr>
          </a:p>
          <a:p>
            <a:pPr marL="800100" lvl="1" indent="-368300" algn="l" rtl="0">
              <a:spcBef>
                <a:spcPts val="984"/>
              </a:spcBef>
              <a:spcAft>
                <a:spcPts val="0"/>
              </a:spcAft>
              <a:buClr>
                <a:schemeClr val="lt1"/>
              </a:buClr>
              <a:buSzPts val="2400"/>
              <a:buChar char="•"/>
            </a:pPr>
            <a:r>
              <a:rPr lang="en-US" sz="2400">
                <a:solidFill>
                  <a:schemeClr val="lt1"/>
                </a:solidFill>
                <a:latin typeface="Arial"/>
                <a:ea typeface="Arial"/>
                <a:cs typeface="Arial"/>
                <a:sym typeface="Arial"/>
              </a:rPr>
              <a:t>Accept</a:t>
            </a:r>
            <a:endParaRPr sz="2400">
              <a:solidFill>
                <a:schemeClr val="lt1"/>
              </a:solidFill>
              <a:latin typeface="Arial"/>
              <a:ea typeface="Arial"/>
              <a:cs typeface="Arial"/>
              <a:sym typeface="Arial"/>
            </a:endParaRPr>
          </a:p>
          <a:p>
            <a:pPr marL="800100" lvl="1" indent="-368300" algn="l" rtl="0">
              <a:spcBef>
                <a:spcPts val="984"/>
              </a:spcBef>
              <a:spcAft>
                <a:spcPts val="0"/>
              </a:spcAft>
              <a:buClr>
                <a:schemeClr val="lt1"/>
              </a:buClr>
              <a:buSzPts val="2400"/>
              <a:buChar char="•"/>
            </a:pPr>
            <a:r>
              <a:rPr lang="en-US" sz="2400">
                <a:solidFill>
                  <a:schemeClr val="lt1"/>
                </a:solidFill>
                <a:latin typeface="Arial"/>
                <a:ea typeface="Arial"/>
                <a:cs typeface="Arial"/>
                <a:sym typeface="Arial"/>
              </a:rPr>
              <a:t>Avoid</a:t>
            </a:r>
            <a:endParaRPr sz="2400">
              <a:solidFill>
                <a:schemeClr val="lt1"/>
              </a:solidFill>
              <a:latin typeface="Arial"/>
              <a:ea typeface="Arial"/>
              <a:cs typeface="Arial"/>
              <a:sym typeface="Arial"/>
            </a:endParaRPr>
          </a:p>
          <a:p>
            <a:pPr marL="800100" lvl="1" indent="-368300" algn="l" rtl="0">
              <a:spcBef>
                <a:spcPts val="984"/>
              </a:spcBef>
              <a:spcAft>
                <a:spcPts val="0"/>
              </a:spcAft>
              <a:buClr>
                <a:schemeClr val="lt1"/>
              </a:buClr>
              <a:buSzPts val="2400"/>
              <a:buChar char="•"/>
            </a:pPr>
            <a:r>
              <a:rPr lang="en-US" sz="2400">
                <a:solidFill>
                  <a:schemeClr val="lt1"/>
                </a:solidFill>
                <a:latin typeface="Arial"/>
                <a:ea typeface="Arial"/>
                <a:cs typeface="Arial"/>
                <a:sym typeface="Arial"/>
              </a:rPr>
              <a:t>Change</a:t>
            </a:r>
            <a:endParaRPr sz="2400">
              <a:solidFill>
                <a:schemeClr val="lt1"/>
              </a:solidFill>
              <a:latin typeface="Arial"/>
              <a:ea typeface="Arial"/>
              <a:cs typeface="Arial"/>
              <a:sym typeface="Arial"/>
            </a:endParaRPr>
          </a:p>
          <a:p>
            <a:pPr marL="0" lvl="0" indent="0" algn="l" rtl="0">
              <a:spcBef>
                <a:spcPts val="984"/>
              </a:spcBef>
              <a:spcAft>
                <a:spcPts val="0"/>
              </a:spcAft>
              <a:buNone/>
            </a:pPr>
            <a:endParaRPr sz="2400">
              <a:solidFill>
                <a:schemeClr val="lt1"/>
              </a:solidFill>
              <a:latin typeface="Arial"/>
              <a:ea typeface="Arial"/>
              <a:cs typeface="Arial"/>
              <a:sym typeface="Arial"/>
            </a:endParaRPr>
          </a:p>
          <a:p>
            <a:pPr marL="0" lvl="0" indent="0" algn="l" rtl="0">
              <a:spcBef>
                <a:spcPts val="984"/>
              </a:spcBef>
              <a:spcAft>
                <a:spcPts val="0"/>
              </a:spcAft>
              <a:buNone/>
            </a:pPr>
            <a:endParaRPr sz="2400">
              <a:solidFill>
                <a:schemeClr val="lt1"/>
              </a:solidFill>
            </a:endParaRPr>
          </a:p>
          <a:p>
            <a:pPr marL="0" lvl="0" indent="0" algn="l" rtl="0">
              <a:spcBef>
                <a:spcPts val="984"/>
              </a:spcBef>
              <a:spcAft>
                <a:spcPts val="0"/>
              </a:spcAft>
              <a:buNone/>
            </a:pPr>
            <a:endParaRPr sz="2400">
              <a:solidFill>
                <a:schemeClr val="lt1"/>
              </a:solidFill>
            </a:endParaRPr>
          </a:p>
          <a:p>
            <a:pPr marL="0" lvl="0" indent="0" algn="l" rtl="0">
              <a:spcBef>
                <a:spcPts val="984"/>
              </a:spcBef>
              <a:spcAft>
                <a:spcPts val="0"/>
              </a:spcAft>
              <a:buNone/>
            </a:pPr>
            <a:endParaRPr sz="2400">
              <a:solidFill>
                <a:schemeClr val="lt1"/>
              </a:solidFill>
            </a:endParaRPr>
          </a:p>
          <a:p>
            <a:pPr marL="0" lvl="0" indent="0" algn="l" rtl="0">
              <a:spcBef>
                <a:spcPts val="984"/>
              </a:spcBef>
              <a:spcAft>
                <a:spcPts val="0"/>
              </a:spcAft>
              <a:buNone/>
            </a:pPr>
            <a:r>
              <a:rPr lang="en-US" sz="2400" i="1">
                <a:solidFill>
                  <a:schemeClr val="lt1"/>
                </a:solidFill>
                <a:latin typeface="Times New Roman"/>
                <a:ea typeface="Times New Roman"/>
                <a:cs typeface="Times New Roman"/>
                <a:sym typeface="Times New Roman"/>
              </a:rPr>
              <a:t>You are not in this alone!</a:t>
            </a:r>
            <a:endParaRPr sz="2400" i="1">
              <a:solidFill>
                <a:schemeClr val="lt1"/>
              </a:solidFill>
              <a:latin typeface="Times New Roman"/>
              <a:ea typeface="Times New Roman"/>
              <a:cs typeface="Times New Roman"/>
              <a:sym typeface="Times New Roman"/>
            </a:endParaRPr>
          </a:p>
        </p:txBody>
      </p:sp>
      <p:sp>
        <p:nvSpPr>
          <p:cNvPr id="464" name="Google Shape;464;p70"/>
          <p:cNvSpPr txBox="1">
            <a:spLocks noGrp="1"/>
          </p:cNvSpPr>
          <p:nvPr>
            <p:ph type="body" idx="2"/>
          </p:nvPr>
        </p:nvSpPr>
        <p:spPr>
          <a:xfrm>
            <a:off x="1403683" y="838200"/>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Recognize Specific Stress Triggers for PUD Employees:</a:t>
            </a:r>
            <a:endParaRPr/>
          </a:p>
        </p:txBody>
      </p:sp>
      <p:sp>
        <p:nvSpPr>
          <p:cNvPr id="465" name="Google Shape;465;p70"/>
          <p:cNvSpPr txBox="1">
            <a:spLocks noGrp="1"/>
          </p:cNvSpPr>
          <p:nvPr>
            <p:ph type="title"/>
          </p:nvPr>
        </p:nvSpPr>
        <p:spPr>
          <a:xfrm>
            <a:off x="1403684" y="304800"/>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6. Action Plan to Reduce Work Stress</a:t>
            </a:r>
            <a:endParaRPr/>
          </a:p>
        </p:txBody>
      </p:sp>
      <p:pic>
        <p:nvPicPr>
          <p:cNvPr id="466" name="Google Shape;466;p70"/>
          <p:cNvPicPr preferRelativeResize="0"/>
          <p:nvPr/>
        </p:nvPicPr>
        <p:blipFill>
          <a:blip r:embed="rId3">
            <a:alphaModFix/>
          </a:blip>
          <a:stretch>
            <a:fillRect/>
          </a:stretch>
        </p:blipFill>
        <p:spPr>
          <a:xfrm>
            <a:off x="5213875" y="2277150"/>
            <a:ext cx="2918348" cy="21830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1"/>
          <p:cNvSpPr txBox="1">
            <a:spLocks noGrp="1"/>
          </p:cNvSpPr>
          <p:nvPr>
            <p:ph type="body" idx="1"/>
          </p:nvPr>
        </p:nvSpPr>
        <p:spPr>
          <a:xfrm>
            <a:off x="1403683" y="1812470"/>
            <a:ext cx="7210927" cy="295161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chemeClr val="lt1"/>
              </a:solidFill>
            </a:endParaRPr>
          </a:p>
          <a:p>
            <a:pPr marL="285750" lvl="0" indent="-323850" algn="l" rtl="0">
              <a:spcBef>
                <a:spcPts val="0"/>
              </a:spcBef>
              <a:spcAft>
                <a:spcPts val="0"/>
              </a:spcAft>
              <a:buClr>
                <a:schemeClr val="lt1"/>
              </a:buClr>
              <a:buSzPts val="2400"/>
              <a:buFont typeface="Arial"/>
              <a:buChar char="•"/>
            </a:pPr>
            <a:r>
              <a:rPr lang="en-US" sz="2400">
                <a:solidFill>
                  <a:schemeClr val="lt1"/>
                </a:solidFill>
              </a:rPr>
              <a:t>Time management tools</a:t>
            </a:r>
            <a:endParaRPr sz="2400"/>
          </a:p>
          <a:p>
            <a:pPr marL="285750" lvl="0" indent="-323850" algn="l" rtl="0">
              <a:spcBef>
                <a:spcPts val="984"/>
              </a:spcBef>
              <a:spcAft>
                <a:spcPts val="0"/>
              </a:spcAft>
              <a:buClr>
                <a:schemeClr val="lt1"/>
              </a:buClr>
              <a:buSzPts val="2400"/>
              <a:buFont typeface="Arial"/>
              <a:buChar char="•"/>
            </a:pPr>
            <a:r>
              <a:rPr lang="en-US" sz="2400">
                <a:solidFill>
                  <a:schemeClr val="lt1"/>
                </a:solidFill>
              </a:rPr>
              <a:t>Avoid burnout</a:t>
            </a:r>
            <a:endParaRPr sz="2400"/>
          </a:p>
          <a:p>
            <a:pPr marL="285750" lvl="0" indent="-323850" algn="l" rtl="0">
              <a:spcBef>
                <a:spcPts val="984"/>
              </a:spcBef>
              <a:spcAft>
                <a:spcPts val="0"/>
              </a:spcAft>
              <a:buClr>
                <a:schemeClr val="lt1"/>
              </a:buClr>
              <a:buSzPts val="2400"/>
              <a:buFont typeface="Arial"/>
              <a:buChar char="•"/>
            </a:pPr>
            <a:r>
              <a:rPr lang="en-US" sz="2400">
                <a:solidFill>
                  <a:schemeClr val="lt1"/>
                </a:solidFill>
              </a:rPr>
              <a:t>Problem-solving</a:t>
            </a:r>
            <a:endParaRPr sz="2400">
              <a:solidFill>
                <a:schemeClr val="lt1"/>
              </a:solidFill>
            </a:endParaRPr>
          </a:p>
          <a:p>
            <a:pPr marL="285750" lvl="0" indent="-323850" algn="l" rtl="0">
              <a:spcBef>
                <a:spcPts val="984"/>
              </a:spcBef>
              <a:spcAft>
                <a:spcPts val="0"/>
              </a:spcAft>
              <a:buClr>
                <a:schemeClr val="lt1"/>
              </a:buClr>
              <a:buSzPts val="2400"/>
              <a:buChar char="•"/>
            </a:pPr>
            <a:r>
              <a:rPr lang="en-US" sz="2400">
                <a:solidFill>
                  <a:schemeClr val="lt1"/>
                </a:solidFill>
              </a:rPr>
              <a:t>Communicate</a:t>
            </a:r>
            <a:endParaRPr sz="2400">
              <a:solidFill>
                <a:schemeClr val="lt1"/>
              </a:solidFill>
            </a:endParaRPr>
          </a:p>
          <a:p>
            <a:pPr marL="285750" lvl="0" indent="-171450" algn="l" rtl="0">
              <a:spcBef>
                <a:spcPts val="984"/>
              </a:spcBef>
              <a:spcAft>
                <a:spcPts val="0"/>
              </a:spcAft>
              <a:buClr>
                <a:srgbClr val="FF0000"/>
              </a:buClr>
              <a:buSzPts val="1800"/>
              <a:buFont typeface="Arial"/>
              <a:buNone/>
            </a:pPr>
            <a:endParaRPr>
              <a:solidFill>
                <a:schemeClr val="lt1"/>
              </a:solidFill>
            </a:endParaRPr>
          </a:p>
        </p:txBody>
      </p:sp>
      <p:sp>
        <p:nvSpPr>
          <p:cNvPr id="472" name="Google Shape;472;p71"/>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Strategies to Reduce Stress at Work</a:t>
            </a:r>
            <a:endParaRPr/>
          </a:p>
        </p:txBody>
      </p:sp>
      <p:sp>
        <p:nvSpPr>
          <p:cNvPr id="473" name="Google Shape;473;p71"/>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6. Action Plan to Reduce Work Stress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2"/>
          <p:cNvSpPr txBox="1">
            <a:spLocks noGrp="1"/>
          </p:cNvSpPr>
          <p:nvPr>
            <p:ph type="body" idx="1"/>
          </p:nvPr>
        </p:nvSpPr>
        <p:spPr>
          <a:xfrm>
            <a:off x="1403683" y="1812470"/>
            <a:ext cx="7210927" cy="2951617"/>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chemeClr val="lt1"/>
              </a:buClr>
              <a:buSzPts val="1800"/>
              <a:buFont typeface="Arial"/>
              <a:buChar char="•"/>
            </a:pPr>
            <a:r>
              <a:rPr lang="en-US">
                <a:solidFill>
                  <a:schemeClr val="lt1"/>
                </a:solidFill>
              </a:rPr>
              <a:t>Be proactive while at work with the PUD. It is better to anticipate a problem beforehand, than have to react to a new situation. </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Practice open and honest communication with your coworkers. Stressful issues can often be discussed and diffused together. </a:t>
            </a:r>
            <a:endParaRPr>
              <a:solidFill>
                <a:schemeClr val="lt1"/>
              </a:solidFill>
            </a:endParaRPr>
          </a:p>
          <a:p>
            <a:pPr marL="0" lvl="0" indent="0" algn="l" rtl="0">
              <a:spcBef>
                <a:spcPts val="0"/>
              </a:spcBef>
              <a:spcAft>
                <a:spcPts val="0"/>
              </a:spcAft>
              <a:buNone/>
            </a:pPr>
            <a:endParaRPr>
              <a:solidFill>
                <a:schemeClr val="lt1"/>
              </a:solidFill>
            </a:endParaRPr>
          </a:p>
          <a:p>
            <a:pPr marL="285750" lvl="0" indent="-285750" algn="l" rtl="0">
              <a:spcBef>
                <a:spcPts val="0"/>
              </a:spcBef>
              <a:spcAft>
                <a:spcPts val="0"/>
              </a:spcAft>
              <a:buClr>
                <a:schemeClr val="lt1"/>
              </a:buClr>
              <a:buSzPts val="1800"/>
              <a:buChar char="•"/>
            </a:pPr>
            <a:r>
              <a:rPr lang="en-US">
                <a:solidFill>
                  <a:schemeClr val="lt1"/>
                </a:solidFill>
              </a:rPr>
              <a:t>Ask for help when you feel overwhelmed. </a:t>
            </a:r>
            <a:endParaRPr>
              <a:solidFill>
                <a:schemeClr val="lt1"/>
              </a:solidFill>
            </a:endParaRPr>
          </a:p>
        </p:txBody>
      </p:sp>
      <p:sp>
        <p:nvSpPr>
          <p:cNvPr id="479" name="Google Shape;479;p72"/>
          <p:cNvSpPr txBox="1">
            <a:spLocks noGrp="1"/>
          </p:cNvSpPr>
          <p:nvPr>
            <p:ph type="body" idx="2"/>
          </p:nvPr>
        </p:nvSpPr>
        <p:spPr>
          <a:xfrm>
            <a:off x="1403684" y="1243262"/>
            <a:ext cx="7210926" cy="4779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Developing Stress Management Techniques</a:t>
            </a:r>
            <a:endParaRPr/>
          </a:p>
        </p:txBody>
      </p:sp>
      <p:sp>
        <p:nvSpPr>
          <p:cNvPr id="480" name="Google Shape;480;p72"/>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6. Action Plan to Reduce Work Stress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3"/>
          <p:cNvSpPr txBox="1">
            <a:spLocks noGrp="1"/>
          </p:cNvSpPr>
          <p:nvPr>
            <p:ph type="body" idx="1"/>
          </p:nvPr>
        </p:nvSpPr>
        <p:spPr>
          <a:xfrm>
            <a:off x="1403675" y="1721150"/>
            <a:ext cx="7003200" cy="2507400"/>
          </a:xfrm>
          <a:prstGeom prst="rect">
            <a:avLst/>
          </a:prstGeom>
        </p:spPr>
        <p:txBody>
          <a:bodyPr spcFirstLastPara="1" wrap="square" lIns="0" tIns="0" rIns="0" bIns="0" anchor="t" anchorCtr="0">
            <a:noAutofit/>
          </a:bodyPr>
          <a:lstStyle/>
          <a:p>
            <a:pPr marL="0" lvl="0" indent="0" algn="l" rtl="0">
              <a:spcBef>
                <a:spcPts val="984"/>
              </a:spcBef>
              <a:spcAft>
                <a:spcPts val="0"/>
              </a:spcAft>
              <a:buNone/>
            </a:pPr>
            <a:r>
              <a:rPr lang="en-US">
                <a:solidFill>
                  <a:srgbClr val="FFFFFF"/>
                </a:solidFill>
              </a:rPr>
              <a:t>While working as customer service representative for the PUD you have an interaction with an unhappy customer. From the start of the call the customer is speaking loudly and interrupting whenever you talk. You start you feel symptoms of stress developing. What should you do to reduce your stress level and achieve productive outcome with the customer?</a:t>
            </a:r>
            <a:endParaRPr>
              <a:solidFill>
                <a:srgbClr val="FFFFFF"/>
              </a:solidFill>
            </a:endParaRPr>
          </a:p>
        </p:txBody>
      </p:sp>
      <p:sp>
        <p:nvSpPr>
          <p:cNvPr id="487" name="Google Shape;487;p73"/>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spcBef>
                <a:spcPts val="560"/>
              </a:spcBef>
              <a:spcAft>
                <a:spcPts val="0"/>
              </a:spcAft>
              <a:buNone/>
            </a:pPr>
            <a:r>
              <a:rPr lang="en-US" sz="2400"/>
              <a:t>Sample Situation</a:t>
            </a:r>
            <a:endParaRPr sz="2400"/>
          </a:p>
        </p:txBody>
      </p:sp>
      <p:sp>
        <p:nvSpPr>
          <p:cNvPr id="488" name="Google Shape;488;p73"/>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Stress Management Scenario 1</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4"/>
          <p:cNvSpPr txBox="1">
            <a:spLocks noGrp="1"/>
          </p:cNvSpPr>
          <p:nvPr>
            <p:ph type="body" idx="1"/>
          </p:nvPr>
        </p:nvSpPr>
        <p:spPr>
          <a:xfrm>
            <a:off x="1366050" y="1655325"/>
            <a:ext cx="7210800" cy="3131100"/>
          </a:xfrm>
          <a:prstGeom prst="rect">
            <a:avLst/>
          </a:prstGeom>
        </p:spPr>
        <p:txBody>
          <a:bodyPr spcFirstLastPara="1" wrap="square" lIns="0" tIns="0" rIns="0" bIns="0" anchor="t" anchorCtr="0">
            <a:noAutofit/>
          </a:bodyPr>
          <a:lstStyle/>
          <a:p>
            <a:pPr marL="457200" lvl="0" indent="-342900" algn="l" rtl="0">
              <a:spcBef>
                <a:spcPts val="984"/>
              </a:spcBef>
              <a:spcAft>
                <a:spcPts val="0"/>
              </a:spcAft>
              <a:buClr>
                <a:srgbClr val="FFFFFF"/>
              </a:buClr>
              <a:buSzPts val="1800"/>
              <a:buChar char="●"/>
            </a:pPr>
            <a:r>
              <a:rPr lang="en-US">
                <a:solidFill>
                  <a:srgbClr val="FFFFFF"/>
                </a:solidFill>
              </a:rPr>
              <a:t>Remain calm and use techniques from your customer service training to diffuse the situation.</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Take some deep breaths and remember that the customer is upset at the situation, not at you.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Practice Active Listing to improve communication. </a:t>
            </a:r>
            <a:endParaRPr>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latin typeface="Arial"/>
                <a:ea typeface="Arial"/>
                <a:cs typeface="Arial"/>
                <a:sym typeface="Arial"/>
              </a:rPr>
              <a:t>Rephrase the customer’s statements to demonstrate understanding. </a:t>
            </a:r>
            <a:endParaRPr sz="1800">
              <a:solidFill>
                <a:srgbClr val="FFFFFF"/>
              </a:solidFill>
              <a:latin typeface="Arial"/>
              <a:ea typeface="Arial"/>
              <a:cs typeface="Arial"/>
              <a:sym typeface="Arial"/>
            </a:endParaRPr>
          </a:p>
          <a:p>
            <a:pPr marL="457200" lvl="0" indent="-342900" algn="l" rtl="0">
              <a:spcBef>
                <a:spcPts val="0"/>
              </a:spcBef>
              <a:spcAft>
                <a:spcPts val="0"/>
              </a:spcAft>
              <a:buClr>
                <a:srgbClr val="FFFFFF"/>
              </a:buClr>
              <a:buSzPts val="1800"/>
              <a:buFont typeface="Arial"/>
              <a:buChar char="●"/>
            </a:pPr>
            <a:r>
              <a:rPr lang="en-US">
                <a:solidFill>
                  <a:srgbClr val="FFFFFF"/>
                </a:solidFill>
              </a:rPr>
              <a:t>Do not promise solutions you cannot deliver. </a:t>
            </a:r>
            <a:endParaRPr sz="1800">
              <a:solidFill>
                <a:srgbClr val="FFFFFF"/>
              </a:solidFill>
              <a:latin typeface="Arial"/>
              <a:ea typeface="Arial"/>
              <a:cs typeface="Arial"/>
              <a:sym typeface="Arial"/>
            </a:endParaRPr>
          </a:p>
        </p:txBody>
      </p:sp>
      <p:sp>
        <p:nvSpPr>
          <p:cNvPr id="495" name="Google Shape;495;p74"/>
          <p:cNvSpPr txBox="1">
            <a:spLocks noGrp="1"/>
          </p:cNvSpPr>
          <p:nvPr>
            <p:ph type="body" idx="2"/>
          </p:nvPr>
        </p:nvSpPr>
        <p:spPr>
          <a:xfrm>
            <a:off x="1366059" y="1177437"/>
            <a:ext cx="7210800" cy="477900"/>
          </a:xfrm>
          <a:prstGeom prst="rect">
            <a:avLst/>
          </a:prstGeom>
        </p:spPr>
        <p:txBody>
          <a:bodyPr spcFirstLastPara="1" wrap="square" lIns="0" tIns="0" rIns="0" bIns="0" anchor="t" anchorCtr="0">
            <a:noAutofit/>
          </a:bodyPr>
          <a:lstStyle/>
          <a:p>
            <a:pPr marL="0" lvl="0" indent="0" algn="l" rtl="0">
              <a:spcBef>
                <a:spcPts val="560"/>
              </a:spcBef>
              <a:spcAft>
                <a:spcPts val="0"/>
              </a:spcAft>
              <a:buNone/>
            </a:pPr>
            <a:r>
              <a:rPr lang="en-US" sz="2400"/>
              <a:t>Possible solutions</a:t>
            </a:r>
            <a:endParaRPr sz="2400"/>
          </a:p>
        </p:txBody>
      </p:sp>
      <p:sp>
        <p:nvSpPr>
          <p:cNvPr id="496" name="Google Shape;496;p74"/>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Stress Management Scenario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body" idx="1"/>
          </p:nvPr>
        </p:nvSpPr>
        <p:spPr>
          <a:xfrm>
            <a:off x="535165" y="383460"/>
            <a:ext cx="7908300" cy="842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None/>
            </a:pPr>
            <a:r>
              <a:rPr lang="en-US" sz="3000"/>
              <a:t>Part I - Background Information on Stress </a:t>
            </a:r>
            <a:endParaRPr sz="3000"/>
          </a:p>
        </p:txBody>
      </p:sp>
      <p:pic>
        <p:nvPicPr>
          <p:cNvPr id="222" name="Google Shape;222;p39"/>
          <p:cNvPicPr preferRelativeResize="0"/>
          <p:nvPr/>
        </p:nvPicPr>
        <p:blipFill>
          <a:blip r:embed="rId3">
            <a:alphaModFix/>
          </a:blip>
          <a:stretch>
            <a:fillRect/>
          </a:stretch>
        </p:blipFill>
        <p:spPr>
          <a:xfrm>
            <a:off x="4572000" y="1346300"/>
            <a:ext cx="3680975" cy="2008650"/>
          </a:xfrm>
          <a:prstGeom prst="rect">
            <a:avLst/>
          </a:prstGeom>
          <a:noFill/>
          <a:ln>
            <a:noFill/>
          </a:ln>
        </p:spPr>
      </p:pic>
      <p:sp>
        <p:nvSpPr>
          <p:cNvPr id="223" name="Google Shape;223;p39"/>
          <p:cNvSpPr txBox="1"/>
          <p:nvPr/>
        </p:nvSpPr>
        <p:spPr>
          <a:xfrm>
            <a:off x="847325" y="1346300"/>
            <a:ext cx="3330000" cy="18879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lt1"/>
              </a:buClr>
              <a:buSzPts val="2400"/>
              <a:buAutoNum type="arabicPeriod"/>
            </a:pPr>
            <a:r>
              <a:rPr lang="en-US" sz="2400">
                <a:solidFill>
                  <a:schemeClr val="lt1"/>
                </a:solidFill>
              </a:rPr>
              <a:t>What is stress?</a:t>
            </a:r>
            <a:endParaRPr sz="2400">
              <a:solidFill>
                <a:schemeClr val="lt1"/>
              </a:solidFill>
            </a:endParaRPr>
          </a:p>
          <a:p>
            <a:pPr marL="457200" lvl="0" indent="-457200" algn="l" rtl="0">
              <a:spcBef>
                <a:spcPts val="984"/>
              </a:spcBef>
              <a:spcAft>
                <a:spcPts val="0"/>
              </a:spcAft>
              <a:buClr>
                <a:schemeClr val="lt1"/>
              </a:buClr>
              <a:buSzPts val="2400"/>
              <a:buAutoNum type="arabicPeriod"/>
            </a:pPr>
            <a:r>
              <a:rPr lang="en-US" sz="2400">
                <a:solidFill>
                  <a:schemeClr val="lt1"/>
                </a:solidFill>
              </a:rPr>
              <a:t>What causes stress at work?</a:t>
            </a:r>
            <a:endParaRPr sz="2400">
              <a:solidFill>
                <a:schemeClr val="lt1"/>
              </a:solidFill>
            </a:endParaRPr>
          </a:p>
          <a:p>
            <a:pPr marL="457200" lvl="0" indent="-457200" algn="l" rtl="0">
              <a:spcBef>
                <a:spcPts val="984"/>
              </a:spcBef>
              <a:spcAft>
                <a:spcPts val="0"/>
              </a:spcAft>
              <a:buClr>
                <a:schemeClr val="lt1"/>
              </a:buClr>
              <a:buSzPts val="2400"/>
              <a:buAutoNum type="arabicPeriod"/>
            </a:pPr>
            <a:r>
              <a:rPr lang="en-US" sz="2400">
                <a:solidFill>
                  <a:schemeClr val="lt1"/>
                </a:solidFill>
              </a:rPr>
              <a:t>Symptoms of stress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5"/>
          <p:cNvSpPr txBox="1">
            <a:spLocks noGrp="1"/>
          </p:cNvSpPr>
          <p:nvPr>
            <p:ph type="body" idx="1"/>
          </p:nvPr>
        </p:nvSpPr>
        <p:spPr>
          <a:xfrm>
            <a:off x="1403675" y="1721149"/>
            <a:ext cx="7210800" cy="2507400"/>
          </a:xfrm>
          <a:prstGeom prst="rect">
            <a:avLst/>
          </a:prstGeom>
        </p:spPr>
        <p:txBody>
          <a:bodyPr spcFirstLastPara="1" wrap="square" lIns="0" tIns="0" rIns="0" bIns="0" anchor="t" anchorCtr="0">
            <a:noAutofit/>
          </a:bodyPr>
          <a:lstStyle/>
          <a:p>
            <a:pPr marL="0" lvl="0" indent="0" algn="l" rtl="0">
              <a:spcBef>
                <a:spcPts val="984"/>
              </a:spcBef>
              <a:spcAft>
                <a:spcPts val="0"/>
              </a:spcAft>
              <a:buNone/>
            </a:pPr>
            <a:r>
              <a:rPr lang="en-US">
                <a:solidFill>
                  <a:srgbClr val="FFFFFF"/>
                </a:solidFill>
              </a:rPr>
              <a:t>Late at night a water main bursts under a busy Raleigh street. Your crew has been sent to conduct the repair. Once you arrive at the scene, you immediately feel pressure from city officials and your supervisor to finish the job quickly. As time builds, you feel your stress levels starting to rise. What are some techniques you could use to lower your stress levels? </a:t>
            </a:r>
            <a:endParaRPr>
              <a:solidFill>
                <a:srgbClr val="FFFFFF"/>
              </a:solidFill>
            </a:endParaRPr>
          </a:p>
        </p:txBody>
      </p:sp>
      <p:sp>
        <p:nvSpPr>
          <p:cNvPr id="503" name="Google Shape;503;p75"/>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spcBef>
                <a:spcPts val="560"/>
              </a:spcBef>
              <a:spcAft>
                <a:spcPts val="0"/>
              </a:spcAft>
              <a:buNone/>
            </a:pPr>
            <a:r>
              <a:rPr lang="en-US" sz="2400"/>
              <a:t>Sample Situation</a:t>
            </a:r>
            <a:endParaRPr sz="2400"/>
          </a:p>
        </p:txBody>
      </p:sp>
      <p:sp>
        <p:nvSpPr>
          <p:cNvPr id="504" name="Google Shape;504;p75"/>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Stress Management Scenario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6"/>
          <p:cNvSpPr txBox="1">
            <a:spLocks noGrp="1"/>
          </p:cNvSpPr>
          <p:nvPr>
            <p:ph type="body" idx="1"/>
          </p:nvPr>
        </p:nvSpPr>
        <p:spPr>
          <a:xfrm>
            <a:off x="1403675" y="1740950"/>
            <a:ext cx="6412200" cy="3131100"/>
          </a:xfrm>
          <a:prstGeom prst="rect">
            <a:avLst/>
          </a:prstGeom>
        </p:spPr>
        <p:txBody>
          <a:bodyPr spcFirstLastPara="1" wrap="square" lIns="0" tIns="0" rIns="0" bIns="0" anchor="t" anchorCtr="0">
            <a:noAutofit/>
          </a:bodyPr>
          <a:lstStyle/>
          <a:p>
            <a:pPr marL="457200" lvl="0" indent="-342900" algn="l" rtl="0">
              <a:spcBef>
                <a:spcPts val="984"/>
              </a:spcBef>
              <a:spcAft>
                <a:spcPts val="0"/>
              </a:spcAft>
              <a:buClr>
                <a:srgbClr val="FFFFFF"/>
              </a:buClr>
              <a:buSzPts val="1800"/>
              <a:buChar char="●"/>
            </a:pPr>
            <a:r>
              <a:rPr lang="en-US">
                <a:solidFill>
                  <a:srgbClr val="FFFFFF"/>
                </a:solidFill>
              </a:rPr>
              <a:t>Remain calm, you are an expert and have experience.</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Openly communicate with your supervisor about the realities of the situation.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Prioritize tasks to speed the completion of the work. </a:t>
            </a:r>
            <a:endParaRPr sz="1800">
              <a:solidFill>
                <a:srgbClr val="FFFFFF"/>
              </a:solidFill>
              <a:latin typeface="Arial"/>
              <a:ea typeface="Arial"/>
              <a:cs typeface="Arial"/>
              <a:sym typeface="Arial"/>
            </a:endParaRPr>
          </a:p>
          <a:p>
            <a:pPr marL="457200" lvl="0" indent="-342900" algn="l" rtl="0">
              <a:spcBef>
                <a:spcPts val="0"/>
              </a:spcBef>
              <a:spcAft>
                <a:spcPts val="0"/>
              </a:spcAft>
              <a:buClr>
                <a:srgbClr val="FFFFFF"/>
              </a:buClr>
              <a:buSzPts val="1800"/>
              <a:buFont typeface="Arial"/>
              <a:buChar char="●"/>
            </a:pPr>
            <a:r>
              <a:rPr lang="en-US">
                <a:solidFill>
                  <a:srgbClr val="FFFFFF"/>
                </a:solidFill>
              </a:rPr>
              <a:t>Set realistic goals for completing the project.</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Delegate appropriate work to ensure multiple tasks are completed simultaneously.</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Focus on problems you can solve, not things out of your control. </a:t>
            </a:r>
            <a:endParaRPr>
              <a:solidFill>
                <a:srgbClr val="FFFFFF"/>
              </a:solidFill>
            </a:endParaRPr>
          </a:p>
        </p:txBody>
      </p:sp>
      <p:sp>
        <p:nvSpPr>
          <p:cNvPr id="511" name="Google Shape;511;p76"/>
          <p:cNvSpPr txBox="1">
            <a:spLocks noGrp="1"/>
          </p:cNvSpPr>
          <p:nvPr>
            <p:ph type="body" idx="2"/>
          </p:nvPr>
        </p:nvSpPr>
        <p:spPr>
          <a:xfrm>
            <a:off x="1366059" y="1177437"/>
            <a:ext cx="7210800" cy="477900"/>
          </a:xfrm>
          <a:prstGeom prst="rect">
            <a:avLst/>
          </a:prstGeom>
        </p:spPr>
        <p:txBody>
          <a:bodyPr spcFirstLastPara="1" wrap="square" lIns="0" tIns="0" rIns="0" bIns="0" anchor="t" anchorCtr="0">
            <a:noAutofit/>
          </a:bodyPr>
          <a:lstStyle/>
          <a:p>
            <a:pPr marL="0" lvl="0" indent="0" algn="l" rtl="0">
              <a:spcBef>
                <a:spcPts val="560"/>
              </a:spcBef>
              <a:spcAft>
                <a:spcPts val="0"/>
              </a:spcAft>
              <a:buNone/>
            </a:pPr>
            <a:r>
              <a:rPr lang="en-US" sz="2400"/>
              <a:t>Possible solutions</a:t>
            </a:r>
            <a:endParaRPr sz="2400"/>
          </a:p>
        </p:txBody>
      </p:sp>
      <p:sp>
        <p:nvSpPr>
          <p:cNvPr id="512" name="Google Shape;512;p76"/>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Stress Management Scenario 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7"/>
          <p:cNvSpPr txBox="1">
            <a:spLocks noGrp="1"/>
          </p:cNvSpPr>
          <p:nvPr>
            <p:ph type="body" idx="1"/>
          </p:nvPr>
        </p:nvSpPr>
        <p:spPr>
          <a:xfrm>
            <a:off x="1371600" y="1891825"/>
            <a:ext cx="7021800" cy="93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300">
                <a:solidFill>
                  <a:schemeClr val="lt1"/>
                </a:solidFill>
                <a:latin typeface="Roboto"/>
                <a:ea typeface="Roboto"/>
                <a:cs typeface="Roboto"/>
                <a:sym typeface="Roboto"/>
              </a:rPr>
              <a:t>Watch the video below and make a plan for dealing with stress!</a:t>
            </a:r>
            <a:endParaRPr>
              <a:solidFill>
                <a:schemeClr val="lt1"/>
              </a:solidFill>
            </a:endParaRPr>
          </a:p>
        </p:txBody>
      </p:sp>
      <p:sp>
        <p:nvSpPr>
          <p:cNvPr id="518" name="Google Shape;518;p77"/>
          <p:cNvSpPr txBox="1">
            <a:spLocks noGrp="1"/>
          </p:cNvSpPr>
          <p:nvPr>
            <p:ph type="body" idx="2"/>
          </p:nvPr>
        </p:nvSpPr>
        <p:spPr>
          <a:xfrm>
            <a:off x="1371600" y="1219200"/>
            <a:ext cx="72108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400"/>
              <a:buNone/>
            </a:pPr>
            <a:r>
              <a:rPr lang="en-US" sz="2400"/>
              <a:t>Develop a personal strategy for managing stress</a:t>
            </a:r>
            <a:endParaRPr sz="2400"/>
          </a:p>
        </p:txBody>
      </p:sp>
      <p:sp>
        <p:nvSpPr>
          <p:cNvPr id="519" name="Google Shape;519;p77"/>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Action Planning</a:t>
            </a:r>
            <a:endParaRPr/>
          </a:p>
        </p:txBody>
      </p:sp>
      <p:grpSp>
        <p:nvGrpSpPr>
          <p:cNvPr id="520" name="Google Shape;520;p77"/>
          <p:cNvGrpSpPr/>
          <p:nvPr/>
        </p:nvGrpSpPr>
        <p:grpSpPr>
          <a:xfrm>
            <a:off x="3573327" y="3612625"/>
            <a:ext cx="1997323" cy="728400"/>
            <a:chOff x="1137942" y="4210375"/>
            <a:chExt cx="1866308" cy="728400"/>
          </a:xfrm>
        </p:grpSpPr>
        <p:sp>
          <p:nvSpPr>
            <p:cNvPr id="521" name="Google Shape;521;p77"/>
            <p:cNvSpPr/>
            <p:nvPr/>
          </p:nvSpPr>
          <p:spPr>
            <a:xfrm>
              <a:off x="1137950" y="4210375"/>
              <a:ext cx="1866300" cy="728400"/>
            </a:xfrm>
            <a:prstGeom prst="roundRect">
              <a:avLst>
                <a:gd name="adj" fmla="val 16667"/>
              </a:avLst>
            </a:prstGeom>
            <a:solidFill>
              <a:srgbClr val="78A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7"/>
            <p:cNvSpPr txBox="1"/>
            <p:nvPr/>
          </p:nvSpPr>
          <p:spPr>
            <a:xfrm>
              <a:off x="1137942" y="4319725"/>
              <a:ext cx="18285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hlink"/>
                  </a:solidFill>
                  <a:hlinkClick r:id="rId3"/>
                </a:rPr>
                <a:t>Watch Video #2!</a:t>
              </a:r>
              <a:endParaRPr sz="1800" b="1"/>
            </a:p>
          </p:txBody>
        </p:sp>
      </p:grpSp>
      <p:sp>
        <p:nvSpPr>
          <p:cNvPr id="523" name="Google Shape;523;p77"/>
          <p:cNvSpPr txBox="1">
            <a:spLocks noGrp="1"/>
          </p:cNvSpPr>
          <p:nvPr>
            <p:ph type="body" idx="1"/>
          </p:nvPr>
        </p:nvSpPr>
        <p:spPr>
          <a:xfrm>
            <a:off x="1371600" y="3131300"/>
            <a:ext cx="7021800" cy="590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US" sz="2300">
                <a:solidFill>
                  <a:schemeClr val="lt1"/>
                </a:solidFill>
                <a:latin typeface="Roboto"/>
                <a:ea typeface="Roboto"/>
                <a:cs typeface="Roboto"/>
                <a:sym typeface="Roboto"/>
              </a:rPr>
              <a:t>Wellcast - Workplace Stress Video</a:t>
            </a:r>
            <a:endParaRPr>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8"/>
          <p:cNvSpPr txBox="1">
            <a:spLocks noGrp="1"/>
          </p:cNvSpPr>
          <p:nvPr>
            <p:ph type="body" idx="1"/>
          </p:nvPr>
        </p:nvSpPr>
        <p:spPr>
          <a:xfrm>
            <a:off x="685800" y="3429000"/>
            <a:ext cx="7972800" cy="665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2400">
                <a:solidFill>
                  <a:schemeClr val="lt1"/>
                </a:solidFill>
              </a:rPr>
              <a:t>Watch the Video To Review Then Check Your Knowledge</a:t>
            </a:r>
            <a:endParaRPr>
              <a:solidFill>
                <a:schemeClr val="lt1"/>
              </a:solidFill>
            </a:endParaRPr>
          </a:p>
        </p:txBody>
      </p:sp>
      <p:sp>
        <p:nvSpPr>
          <p:cNvPr id="529" name="Google Shape;529;p78"/>
          <p:cNvSpPr txBox="1">
            <a:spLocks noGrp="1"/>
          </p:cNvSpPr>
          <p:nvPr>
            <p:ph type="title"/>
          </p:nvPr>
        </p:nvSpPr>
        <p:spPr>
          <a:xfrm>
            <a:off x="1403684" y="411040"/>
            <a:ext cx="7210800" cy="59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Stress Management Knowledge Check</a:t>
            </a:r>
            <a:endParaRPr/>
          </a:p>
        </p:txBody>
      </p:sp>
      <p:sp>
        <p:nvSpPr>
          <p:cNvPr id="530" name="Google Shape;530;p78"/>
          <p:cNvSpPr txBox="1">
            <a:spLocks noGrp="1"/>
          </p:cNvSpPr>
          <p:nvPr>
            <p:ph type="body" idx="2"/>
          </p:nvPr>
        </p:nvSpPr>
        <p:spPr>
          <a:xfrm>
            <a:off x="1338528" y="986589"/>
            <a:ext cx="7211100" cy="477900"/>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600"/>
              </a:spcBef>
              <a:spcAft>
                <a:spcPts val="0"/>
              </a:spcAft>
              <a:buClr>
                <a:srgbClr val="A9C23F"/>
              </a:buClr>
              <a:buSzPts val="2100"/>
              <a:buFont typeface="Arial"/>
              <a:buNone/>
            </a:pPr>
            <a:r>
              <a:rPr lang="en-US" sz="2400"/>
              <a:t>Techniques for Managing Stress</a:t>
            </a:r>
            <a:endParaRPr/>
          </a:p>
          <a:p>
            <a:pPr marL="457200" marR="0" lvl="0" indent="-228600" algn="l" rtl="0">
              <a:lnSpc>
                <a:spcPct val="90000"/>
              </a:lnSpc>
              <a:spcBef>
                <a:spcPts val="600"/>
              </a:spcBef>
              <a:spcAft>
                <a:spcPts val="0"/>
              </a:spcAft>
              <a:buClr>
                <a:srgbClr val="A9C23F"/>
              </a:buClr>
              <a:buSzPts val="2100"/>
              <a:buFont typeface="Arial"/>
              <a:buNone/>
            </a:pPr>
            <a:endParaRPr/>
          </a:p>
          <a:p>
            <a:pPr marL="457200" lvl="0" indent="0" algn="l" rtl="0">
              <a:lnSpc>
                <a:spcPct val="90000"/>
              </a:lnSpc>
              <a:spcBef>
                <a:spcPts val="500"/>
              </a:spcBef>
              <a:spcAft>
                <a:spcPts val="0"/>
              </a:spcAft>
              <a:buNone/>
            </a:pPr>
            <a:r>
              <a:rPr lang="en-US" sz="2400"/>
              <a:t>4. </a:t>
            </a:r>
            <a:r>
              <a:rPr lang="en-US" sz="2400">
                <a:latin typeface="Arial"/>
                <a:ea typeface="Arial"/>
                <a:cs typeface="Arial"/>
                <a:sym typeface="Arial"/>
              </a:rPr>
              <a:t>Assessing your internal stress</a:t>
            </a:r>
            <a:endParaRPr sz="2400"/>
          </a:p>
          <a:p>
            <a:pPr marL="457200" lvl="0" indent="0" algn="l" rtl="0">
              <a:lnSpc>
                <a:spcPct val="90000"/>
              </a:lnSpc>
              <a:spcBef>
                <a:spcPts val="500"/>
              </a:spcBef>
              <a:spcAft>
                <a:spcPts val="0"/>
              </a:spcAft>
              <a:buNone/>
            </a:pPr>
            <a:r>
              <a:rPr lang="en-US" sz="2400"/>
              <a:t>5. </a:t>
            </a:r>
            <a:r>
              <a:rPr lang="en-US" sz="2400">
                <a:latin typeface="Arial"/>
                <a:ea typeface="Arial"/>
                <a:cs typeface="Arial"/>
                <a:sym typeface="Arial"/>
              </a:rPr>
              <a:t>Techniques for managing stress external stress</a:t>
            </a:r>
            <a:endParaRPr sz="2400"/>
          </a:p>
          <a:p>
            <a:pPr marL="457200" lvl="0" indent="0" algn="l" rtl="0">
              <a:lnSpc>
                <a:spcPct val="90000"/>
              </a:lnSpc>
              <a:spcBef>
                <a:spcPts val="500"/>
              </a:spcBef>
              <a:spcAft>
                <a:spcPts val="0"/>
              </a:spcAft>
              <a:buNone/>
            </a:pPr>
            <a:r>
              <a:rPr lang="en-US" sz="2400">
                <a:latin typeface="Arial"/>
                <a:ea typeface="Arial"/>
                <a:cs typeface="Arial"/>
                <a:sym typeface="Arial"/>
              </a:rPr>
              <a:t>6. Action Planning to Reduce Work Stress</a:t>
            </a:r>
            <a:endParaRPr sz="2400">
              <a:latin typeface="Arial"/>
              <a:ea typeface="Arial"/>
              <a:cs typeface="Arial"/>
              <a:sym typeface="Arial"/>
            </a:endParaRPr>
          </a:p>
          <a:p>
            <a:pPr marL="457200" marR="0" lvl="0" indent="-228600" algn="l" rtl="0">
              <a:lnSpc>
                <a:spcPct val="90000"/>
              </a:lnSpc>
              <a:spcBef>
                <a:spcPts val="600"/>
              </a:spcBef>
              <a:spcAft>
                <a:spcPts val="0"/>
              </a:spcAft>
              <a:buClr>
                <a:srgbClr val="A9C23F"/>
              </a:buClr>
              <a:buSzPts val="2100"/>
              <a:buFont typeface="Arial"/>
              <a:buNone/>
            </a:pPr>
            <a:endParaRPr sz="2400"/>
          </a:p>
          <a:p>
            <a:pPr marL="457200" marR="0" lvl="0" indent="-228600" algn="l" rtl="0">
              <a:lnSpc>
                <a:spcPct val="90000"/>
              </a:lnSpc>
              <a:spcBef>
                <a:spcPts val="600"/>
              </a:spcBef>
              <a:spcAft>
                <a:spcPts val="0"/>
              </a:spcAft>
              <a:buClr>
                <a:srgbClr val="A9C23F"/>
              </a:buClr>
              <a:buSzPts val="2100"/>
              <a:buFont typeface="Arial"/>
              <a:buNone/>
            </a:pPr>
            <a:endParaRPr/>
          </a:p>
        </p:txBody>
      </p:sp>
      <p:grpSp>
        <p:nvGrpSpPr>
          <p:cNvPr id="531" name="Google Shape;531;p78"/>
          <p:cNvGrpSpPr/>
          <p:nvPr/>
        </p:nvGrpSpPr>
        <p:grpSpPr>
          <a:xfrm>
            <a:off x="1100175" y="4072200"/>
            <a:ext cx="2015400" cy="728400"/>
            <a:chOff x="1100175" y="4210375"/>
            <a:chExt cx="2015400" cy="728400"/>
          </a:xfrm>
        </p:grpSpPr>
        <p:sp>
          <p:nvSpPr>
            <p:cNvPr id="532" name="Google Shape;532;p78"/>
            <p:cNvSpPr/>
            <p:nvPr/>
          </p:nvSpPr>
          <p:spPr>
            <a:xfrm>
              <a:off x="1137950" y="4210375"/>
              <a:ext cx="1866300" cy="728400"/>
            </a:xfrm>
            <a:prstGeom prst="roundRect">
              <a:avLst>
                <a:gd name="adj" fmla="val 16667"/>
              </a:avLst>
            </a:prstGeom>
            <a:solidFill>
              <a:srgbClr val="78A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8"/>
            <p:cNvSpPr txBox="1"/>
            <p:nvPr/>
          </p:nvSpPr>
          <p:spPr>
            <a:xfrm>
              <a:off x="1100175" y="4319725"/>
              <a:ext cx="20154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hlink"/>
                  </a:solidFill>
                  <a:hlinkClick r:id="rId3"/>
                </a:rPr>
                <a:t>Watch Video #3!</a:t>
              </a:r>
              <a:endParaRPr sz="1800" b="1"/>
            </a:p>
          </p:txBody>
        </p:sp>
      </p:grpSp>
      <p:grpSp>
        <p:nvGrpSpPr>
          <p:cNvPr id="534" name="Google Shape;534;p78"/>
          <p:cNvGrpSpPr/>
          <p:nvPr/>
        </p:nvGrpSpPr>
        <p:grpSpPr>
          <a:xfrm>
            <a:off x="5334000" y="4114800"/>
            <a:ext cx="1866300" cy="728400"/>
            <a:chOff x="4855900" y="4210375"/>
            <a:chExt cx="1866300" cy="728400"/>
          </a:xfrm>
        </p:grpSpPr>
        <p:sp>
          <p:nvSpPr>
            <p:cNvPr id="535" name="Google Shape;535;p78"/>
            <p:cNvSpPr/>
            <p:nvPr/>
          </p:nvSpPr>
          <p:spPr>
            <a:xfrm>
              <a:off x="4855900" y="4210375"/>
              <a:ext cx="1866300" cy="728400"/>
            </a:xfrm>
            <a:prstGeom prst="roundRect">
              <a:avLst>
                <a:gd name="adj" fmla="val 16667"/>
              </a:avLst>
            </a:prstGeom>
            <a:solidFill>
              <a:srgbClr val="78AA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8"/>
            <p:cNvSpPr txBox="1"/>
            <p:nvPr/>
          </p:nvSpPr>
          <p:spPr>
            <a:xfrm>
              <a:off x="5017000" y="4319725"/>
              <a:ext cx="1705200" cy="5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Start Quiz!</a:t>
              </a:r>
              <a:endParaRPr sz="1800" b="1"/>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9"/>
          <p:cNvSpPr txBox="1">
            <a:spLocks noGrp="1"/>
          </p:cNvSpPr>
          <p:nvPr>
            <p:ph type="body" idx="1"/>
          </p:nvPr>
        </p:nvSpPr>
        <p:spPr>
          <a:xfrm>
            <a:off x="914401" y="1564783"/>
            <a:ext cx="3345000" cy="271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414042"/>
              </a:buClr>
              <a:buSzPts val="2400"/>
              <a:buNone/>
            </a:pPr>
            <a:r>
              <a:rPr lang="en-US"/>
              <a:t>Knowledge Check On: Navigate internal stress, manage external stress, plan for reducing stress.</a:t>
            </a:r>
            <a:endParaRPr/>
          </a:p>
        </p:txBody>
      </p:sp>
      <p:sp>
        <p:nvSpPr>
          <p:cNvPr id="542" name="Google Shape;542;p79"/>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Techniques for Managing Stress</a:t>
            </a:r>
            <a:endParaRPr/>
          </a:p>
        </p:txBody>
      </p:sp>
      <p:pic>
        <p:nvPicPr>
          <p:cNvPr id="543" name="Google Shape;543;p79" descr="A picture containing bottle&#10;&#10;Description automatically generated"/>
          <p:cNvPicPr preferRelativeResize="0"/>
          <p:nvPr/>
        </p:nvPicPr>
        <p:blipFill rotWithShape="1">
          <a:blip r:embed="rId3">
            <a:alphaModFix/>
          </a:blip>
          <a:srcRect/>
          <a:stretch/>
        </p:blipFill>
        <p:spPr>
          <a:xfrm>
            <a:off x="5034276" y="1814575"/>
            <a:ext cx="3440462" cy="1911368"/>
          </a:xfrm>
          <a:prstGeom prst="rect">
            <a:avLst/>
          </a:prstGeom>
          <a:noFill/>
          <a:ln>
            <a:noFill/>
          </a:ln>
        </p:spPr>
      </p:pic>
      <p:sp>
        <p:nvSpPr>
          <p:cNvPr id="544" name="Google Shape;544;p79"/>
          <p:cNvSpPr>
            <a:spLocks noGrp="1"/>
          </p:cNvSpPr>
          <p:nvPr>
            <p:ph type="pic" idx="2"/>
          </p:nvPr>
        </p:nvSpPr>
        <p:spPr>
          <a:xfrm>
            <a:off x="4980823" y="1409225"/>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0"/>
          <p:cNvSpPr txBox="1">
            <a:spLocks noGrp="1"/>
          </p:cNvSpPr>
          <p:nvPr>
            <p:ph type="body" idx="1"/>
          </p:nvPr>
        </p:nvSpPr>
        <p:spPr>
          <a:xfrm>
            <a:off x="457200" y="914400"/>
            <a:ext cx="4572000" cy="3810000"/>
          </a:xfrm>
          <a:prstGeom prst="rect">
            <a:avLst/>
          </a:prstGeom>
          <a:noFill/>
          <a:ln>
            <a:noFill/>
          </a:ln>
        </p:spPr>
        <p:txBody>
          <a:bodyPr spcFirstLastPara="1" wrap="square" lIns="0" tIns="0" rIns="0" bIns="0" anchor="t" anchorCtr="0">
            <a:noAutofit/>
          </a:bodyPr>
          <a:lstStyle/>
          <a:p>
            <a:pPr marL="457200" lvl="0" indent="-381000" algn="l" rtl="0">
              <a:lnSpc>
                <a:spcPct val="150000"/>
              </a:lnSpc>
              <a:spcBef>
                <a:spcPts val="0"/>
              </a:spcBef>
              <a:spcAft>
                <a:spcPts val="0"/>
              </a:spcAft>
              <a:buClr>
                <a:schemeClr val="dk1"/>
              </a:buClr>
              <a:buSzPts val="2400"/>
              <a:buAutoNum type="arabicPeriod"/>
            </a:pPr>
            <a:r>
              <a:rPr lang="en-US" i="0">
                <a:solidFill>
                  <a:schemeClr val="dk1"/>
                </a:solidFill>
                <a:latin typeface="Arial"/>
                <a:ea typeface="Arial"/>
                <a:cs typeface="Arial"/>
                <a:sym typeface="Arial"/>
              </a:rPr>
              <a:t>Which option is not a good way to manage internal stress in the workplace?</a:t>
            </a:r>
            <a:endParaRPr i="0">
              <a:latin typeface="Arial"/>
              <a:ea typeface="Arial"/>
              <a:cs typeface="Arial"/>
              <a:sym typeface="Arial"/>
            </a:endParaRPr>
          </a:p>
          <a:p>
            <a:pPr marL="457200" lvl="0" indent="0" algn="l" rtl="0">
              <a:lnSpc>
                <a:spcPct val="150000"/>
              </a:lnSpc>
              <a:spcBef>
                <a:spcPts val="0"/>
              </a:spcBef>
              <a:spcAft>
                <a:spcPts val="0"/>
              </a:spcAft>
              <a:buNone/>
            </a:pPr>
            <a:r>
              <a:rPr lang="en-US" sz="1800" i="0">
                <a:latin typeface="Arial"/>
                <a:ea typeface="Arial"/>
                <a:cs typeface="Arial"/>
                <a:sym typeface="Arial"/>
              </a:rPr>
              <a:t>A.	Calm down with music</a:t>
            </a:r>
            <a:endParaRPr sz="1800" i="0">
              <a:latin typeface="Arial"/>
              <a:ea typeface="Arial"/>
              <a:cs typeface="Arial"/>
              <a:sym typeface="Arial"/>
            </a:endParaRPr>
          </a:p>
          <a:p>
            <a:pPr marL="457200" lvl="0" indent="0" algn="l" rtl="0">
              <a:lnSpc>
                <a:spcPct val="150000"/>
              </a:lnSpc>
              <a:spcBef>
                <a:spcPts val="0"/>
              </a:spcBef>
              <a:spcAft>
                <a:spcPts val="0"/>
              </a:spcAft>
              <a:buNone/>
            </a:pPr>
            <a:r>
              <a:rPr lang="en-US" sz="1800" i="0">
                <a:latin typeface="Arial"/>
                <a:ea typeface="Arial"/>
                <a:cs typeface="Arial"/>
                <a:sym typeface="Arial"/>
              </a:rPr>
              <a:t>B.	Mindlessly yell at someone that</a:t>
            </a:r>
            <a:endParaRPr sz="1800" i="0">
              <a:latin typeface="Arial"/>
              <a:ea typeface="Arial"/>
              <a:cs typeface="Arial"/>
              <a:sym typeface="Arial"/>
            </a:endParaRPr>
          </a:p>
          <a:p>
            <a:pPr marL="457200" lvl="0" indent="457200" algn="l" rtl="0">
              <a:lnSpc>
                <a:spcPct val="150000"/>
              </a:lnSpc>
              <a:spcBef>
                <a:spcPts val="0"/>
              </a:spcBef>
              <a:spcAft>
                <a:spcPts val="0"/>
              </a:spcAft>
              <a:buNone/>
            </a:pPr>
            <a:r>
              <a:rPr lang="en-US" sz="1800" i="0">
                <a:latin typeface="Arial"/>
                <a:ea typeface="Arial"/>
                <a:cs typeface="Arial"/>
                <a:sym typeface="Arial"/>
              </a:rPr>
              <a:t>makes you angry</a:t>
            </a:r>
            <a:endParaRPr sz="1800" i="0">
              <a:latin typeface="Arial"/>
              <a:ea typeface="Arial"/>
              <a:cs typeface="Arial"/>
              <a:sym typeface="Arial"/>
            </a:endParaRPr>
          </a:p>
          <a:p>
            <a:pPr marL="457200" lvl="0" indent="0" algn="l" rtl="0">
              <a:lnSpc>
                <a:spcPct val="150000"/>
              </a:lnSpc>
              <a:spcBef>
                <a:spcPts val="0"/>
              </a:spcBef>
              <a:spcAft>
                <a:spcPts val="0"/>
              </a:spcAft>
              <a:buNone/>
            </a:pPr>
            <a:r>
              <a:rPr lang="en-US" sz="1800" i="0">
                <a:latin typeface="Arial"/>
                <a:ea typeface="Arial"/>
                <a:cs typeface="Arial"/>
                <a:sym typeface="Arial"/>
              </a:rPr>
              <a:t>C. 	Communicate and ask for help</a:t>
            </a:r>
            <a:endParaRPr sz="1800" i="0">
              <a:latin typeface="Arial"/>
              <a:ea typeface="Arial"/>
              <a:cs typeface="Arial"/>
              <a:sym typeface="Arial"/>
            </a:endParaRPr>
          </a:p>
          <a:p>
            <a:pPr marL="457200" lvl="0" indent="0" algn="l" rtl="0">
              <a:lnSpc>
                <a:spcPct val="150000"/>
              </a:lnSpc>
              <a:spcBef>
                <a:spcPts val="0"/>
              </a:spcBef>
              <a:spcAft>
                <a:spcPts val="0"/>
              </a:spcAft>
              <a:buNone/>
            </a:pPr>
            <a:r>
              <a:rPr lang="en-US" sz="1800" i="0">
                <a:latin typeface="Arial"/>
                <a:ea typeface="Arial"/>
                <a:cs typeface="Arial"/>
                <a:sym typeface="Arial"/>
              </a:rPr>
              <a:t>D. 	Relaxation with Meditation</a:t>
            </a:r>
            <a:endParaRPr sz="1800" i="0">
              <a:latin typeface="Arial"/>
              <a:ea typeface="Arial"/>
              <a:cs typeface="Arial"/>
              <a:sym typeface="Arial"/>
            </a:endParaRPr>
          </a:p>
        </p:txBody>
      </p:sp>
      <p:sp>
        <p:nvSpPr>
          <p:cNvPr id="550" name="Google Shape;550;p80"/>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Techniques for Managing Stress</a:t>
            </a:r>
            <a:endParaRPr/>
          </a:p>
        </p:txBody>
      </p:sp>
      <p:pic>
        <p:nvPicPr>
          <p:cNvPr id="551" name="Google Shape;551;p80"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552" name="Google Shape;552;p80"/>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1"/>
          <p:cNvSpPr txBox="1">
            <a:spLocks noGrp="1"/>
          </p:cNvSpPr>
          <p:nvPr>
            <p:ph type="body" idx="1"/>
          </p:nvPr>
        </p:nvSpPr>
        <p:spPr>
          <a:xfrm>
            <a:off x="914400" y="911500"/>
            <a:ext cx="3934200" cy="3203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rgbClr val="414042"/>
              </a:buClr>
              <a:buSzPts val="2400"/>
              <a:buNone/>
            </a:pPr>
            <a:r>
              <a:rPr lang="en-US" i="0">
                <a:latin typeface="Arial"/>
                <a:ea typeface="Arial"/>
                <a:cs typeface="Arial"/>
                <a:sym typeface="Arial"/>
              </a:rPr>
              <a:t>2.	How c</a:t>
            </a:r>
            <a:r>
              <a:rPr lang="en-US" i="0">
                <a:solidFill>
                  <a:schemeClr val="dk1"/>
                </a:solidFill>
                <a:latin typeface="Arial"/>
                <a:ea typeface="Arial"/>
                <a:cs typeface="Arial"/>
                <a:sym typeface="Arial"/>
              </a:rPr>
              <a:t>an you manage</a:t>
            </a:r>
            <a:endParaRPr i="0">
              <a:solidFill>
                <a:schemeClr val="dk1"/>
              </a:solidFill>
              <a:latin typeface="Arial"/>
              <a:ea typeface="Arial"/>
              <a:cs typeface="Arial"/>
              <a:sym typeface="Arial"/>
            </a:endParaRPr>
          </a:p>
          <a:p>
            <a:pPr marL="0" lvl="0" indent="457200" algn="l" rtl="0">
              <a:lnSpc>
                <a:spcPct val="150000"/>
              </a:lnSpc>
              <a:spcBef>
                <a:spcPts val="0"/>
              </a:spcBef>
              <a:spcAft>
                <a:spcPts val="0"/>
              </a:spcAft>
              <a:buClr>
                <a:srgbClr val="414042"/>
              </a:buClr>
              <a:buSzPts val="2400"/>
              <a:buNone/>
            </a:pPr>
            <a:r>
              <a:rPr lang="en-US" i="0">
                <a:solidFill>
                  <a:schemeClr val="dk1"/>
                </a:solidFill>
                <a:latin typeface="Arial"/>
                <a:ea typeface="Arial"/>
                <a:cs typeface="Arial"/>
                <a:sym typeface="Arial"/>
              </a:rPr>
              <a:t>internal stress?</a:t>
            </a:r>
            <a:endParaRPr i="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a:solidFill>
                  <a:schemeClr val="dk1"/>
                </a:solidFill>
                <a:latin typeface="Arial"/>
                <a:ea typeface="Arial"/>
                <a:cs typeface="Arial"/>
                <a:sym typeface="Arial"/>
              </a:rPr>
              <a:t>Good Sleep Habits</a:t>
            </a:r>
            <a:endParaRPr sz="1800" i="0">
              <a:solidFill>
                <a:schemeClr val="dk1"/>
              </a:solidFill>
              <a:latin typeface="Arial"/>
              <a:ea typeface="Arial"/>
              <a:cs typeface="Arial"/>
              <a:sym typeface="Arial"/>
            </a:endParaRPr>
          </a:p>
          <a:p>
            <a:pPr marL="914400" lvl="0" indent="-342900" algn="l" rtl="0">
              <a:lnSpc>
                <a:spcPct val="150000"/>
              </a:lnSpc>
              <a:spcBef>
                <a:spcPts val="0"/>
              </a:spcBef>
              <a:spcAft>
                <a:spcPts val="0"/>
              </a:spcAft>
              <a:buClr>
                <a:schemeClr val="dk1"/>
              </a:buClr>
              <a:buSzPts val="1800"/>
              <a:buFont typeface="Arial"/>
              <a:buAutoNum type="alphaUcPeriod"/>
            </a:pPr>
            <a:r>
              <a:rPr lang="en-US" sz="1800" i="0">
                <a:solidFill>
                  <a:schemeClr val="dk1"/>
                </a:solidFill>
                <a:latin typeface="Arial"/>
                <a:ea typeface="Arial"/>
                <a:cs typeface="Arial"/>
                <a:sym typeface="Arial"/>
              </a:rPr>
              <a:t>Eat a Healthy Diet</a:t>
            </a:r>
            <a:endParaRPr sz="1800" i="0">
              <a:solidFill>
                <a:schemeClr val="dk1"/>
              </a:solidFill>
              <a:latin typeface="Arial"/>
              <a:ea typeface="Arial"/>
              <a:cs typeface="Arial"/>
              <a:sym typeface="Arial"/>
            </a:endParaRPr>
          </a:p>
          <a:p>
            <a:pPr marL="457200" lvl="0" indent="0" algn="l" rtl="0">
              <a:lnSpc>
                <a:spcPct val="150000"/>
              </a:lnSpc>
              <a:spcBef>
                <a:spcPts val="0"/>
              </a:spcBef>
              <a:spcAft>
                <a:spcPts val="0"/>
              </a:spcAft>
              <a:buClr>
                <a:srgbClr val="414042"/>
              </a:buClr>
              <a:buSzPts val="2400"/>
              <a:buNone/>
            </a:pPr>
            <a:r>
              <a:rPr lang="en-US" sz="1800" i="0">
                <a:solidFill>
                  <a:schemeClr val="dk1"/>
                </a:solidFill>
                <a:latin typeface="Arial"/>
                <a:ea typeface="Arial"/>
                <a:cs typeface="Arial"/>
                <a:sym typeface="Arial"/>
              </a:rPr>
              <a:t>C.  	Exercise and Stay Active</a:t>
            </a:r>
            <a:endParaRPr sz="1800" i="0">
              <a:solidFill>
                <a:schemeClr val="dk1"/>
              </a:solidFill>
              <a:latin typeface="Arial"/>
              <a:ea typeface="Arial"/>
              <a:cs typeface="Arial"/>
              <a:sym typeface="Arial"/>
            </a:endParaRPr>
          </a:p>
          <a:p>
            <a:pPr marL="457200" lvl="0" indent="0" algn="l" rtl="0">
              <a:lnSpc>
                <a:spcPct val="150000"/>
              </a:lnSpc>
              <a:spcBef>
                <a:spcPts val="0"/>
              </a:spcBef>
              <a:spcAft>
                <a:spcPts val="0"/>
              </a:spcAft>
              <a:buClr>
                <a:srgbClr val="414042"/>
              </a:buClr>
              <a:buSzPts val="2400"/>
              <a:buNone/>
            </a:pPr>
            <a:r>
              <a:rPr lang="en-US" sz="1800" i="0">
                <a:solidFill>
                  <a:schemeClr val="dk1"/>
                </a:solidFill>
                <a:latin typeface="Arial"/>
                <a:ea typeface="Arial"/>
                <a:cs typeface="Arial"/>
                <a:sym typeface="Arial"/>
              </a:rPr>
              <a:t>D.	All of the above</a:t>
            </a:r>
            <a:endParaRPr sz="1800" i="0">
              <a:solidFill>
                <a:schemeClr val="dk1"/>
              </a:solidFill>
              <a:latin typeface="Arial"/>
              <a:ea typeface="Arial"/>
              <a:cs typeface="Arial"/>
              <a:sym typeface="Arial"/>
            </a:endParaRPr>
          </a:p>
          <a:p>
            <a:pPr marL="0" lvl="0" indent="0" algn="l" rtl="0">
              <a:lnSpc>
                <a:spcPct val="90000"/>
              </a:lnSpc>
              <a:spcBef>
                <a:spcPts val="0"/>
              </a:spcBef>
              <a:spcAft>
                <a:spcPts val="0"/>
              </a:spcAft>
              <a:buClr>
                <a:srgbClr val="414042"/>
              </a:buClr>
              <a:buSzPts val="2400"/>
              <a:buNone/>
            </a:pPr>
            <a:endParaRPr i="0">
              <a:solidFill>
                <a:schemeClr val="dk1"/>
              </a:solidFill>
              <a:latin typeface="Calibri"/>
              <a:ea typeface="Calibri"/>
              <a:cs typeface="Calibri"/>
              <a:sym typeface="Calibri"/>
            </a:endParaRPr>
          </a:p>
        </p:txBody>
      </p:sp>
      <p:sp>
        <p:nvSpPr>
          <p:cNvPr id="558" name="Google Shape;558;p81"/>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Techniques for Managing Stress</a:t>
            </a:r>
            <a:endParaRPr/>
          </a:p>
        </p:txBody>
      </p:sp>
      <p:pic>
        <p:nvPicPr>
          <p:cNvPr id="559" name="Google Shape;559;p81"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560" name="Google Shape;560;p81"/>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2"/>
          <p:cNvSpPr txBox="1">
            <a:spLocks noGrp="1"/>
          </p:cNvSpPr>
          <p:nvPr>
            <p:ph type="body" idx="1"/>
          </p:nvPr>
        </p:nvSpPr>
        <p:spPr>
          <a:xfrm>
            <a:off x="914400" y="954600"/>
            <a:ext cx="3807600" cy="354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US" i="0">
                <a:solidFill>
                  <a:schemeClr val="dk1"/>
                </a:solidFill>
                <a:latin typeface="Arial"/>
                <a:ea typeface="Arial"/>
                <a:cs typeface="Arial"/>
                <a:sym typeface="Arial"/>
              </a:rPr>
              <a:t>3. 	How can you respond to</a:t>
            </a:r>
            <a:endParaRPr i="0">
              <a:solidFill>
                <a:schemeClr val="dk1"/>
              </a:solidFill>
              <a:latin typeface="Arial"/>
              <a:ea typeface="Arial"/>
              <a:cs typeface="Arial"/>
              <a:sym typeface="Arial"/>
            </a:endParaRPr>
          </a:p>
          <a:p>
            <a:pPr marL="0" lvl="0" indent="457200" algn="l" rtl="0">
              <a:lnSpc>
                <a:spcPct val="150000"/>
              </a:lnSpc>
              <a:spcBef>
                <a:spcPts val="0"/>
              </a:spcBef>
              <a:spcAft>
                <a:spcPts val="0"/>
              </a:spcAft>
              <a:buNone/>
            </a:pPr>
            <a:r>
              <a:rPr lang="en-US" i="0">
                <a:solidFill>
                  <a:schemeClr val="dk1"/>
                </a:solidFill>
                <a:latin typeface="Arial"/>
                <a:ea typeface="Arial"/>
                <a:cs typeface="Arial"/>
                <a:sym typeface="Arial"/>
              </a:rPr>
              <a:t>external stress at work?</a:t>
            </a:r>
            <a:endParaRPr i="0">
              <a:solidFill>
                <a:schemeClr val="dk1"/>
              </a:solidFill>
              <a:latin typeface="Arial"/>
              <a:ea typeface="Arial"/>
              <a:cs typeface="Arial"/>
              <a:sym typeface="Arial"/>
            </a:endParaRPr>
          </a:p>
          <a:p>
            <a:pPr marL="0" lvl="0" indent="0" algn="l" rtl="0">
              <a:lnSpc>
                <a:spcPct val="150000"/>
              </a:lnSpc>
              <a:spcBef>
                <a:spcPts val="0"/>
              </a:spcBef>
              <a:spcAft>
                <a:spcPts val="0"/>
              </a:spcAft>
              <a:buNone/>
            </a:pPr>
            <a:r>
              <a:rPr lang="en-US" i="0">
                <a:latin typeface="Arial"/>
                <a:ea typeface="Arial"/>
                <a:cs typeface="Arial"/>
                <a:sym typeface="Arial"/>
              </a:rPr>
              <a:t>	</a:t>
            </a:r>
            <a:r>
              <a:rPr lang="en-US" sz="1800" i="0">
                <a:latin typeface="Arial"/>
                <a:ea typeface="Arial"/>
                <a:cs typeface="Arial"/>
                <a:sym typeface="Arial"/>
              </a:rPr>
              <a:t>A.	Use time management tools</a:t>
            </a:r>
            <a:endParaRPr sz="1800" i="0">
              <a:latin typeface="Arial"/>
              <a:ea typeface="Arial"/>
              <a:cs typeface="Arial"/>
              <a:sym typeface="Arial"/>
            </a:endParaRPr>
          </a:p>
          <a:p>
            <a:pPr marL="0" lvl="0" indent="0" algn="l" rtl="0">
              <a:lnSpc>
                <a:spcPct val="150000"/>
              </a:lnSpc>
              <a:spcBef>
                <a:spcPts val="0"/>
              </a:spcBef>
              <a:spcAft>
                <a:spcPts val="0"/>
              </a:spcAft>
              <a:buNone/>
            </a:pPr>
            <a:r>
              <a:rPr lang="en-US" sz="1800" i="0">
                <a:latin typeface="Arial"/>
                <a:ea typeface="Arial"/>
                <a:cs typeface="Arial"/>
                <a:sym typeface="Arial"/>
              </a:rPr>
              <a:t>	B.	Avoid burnout</a:t>
            </a:r>
            <a:endParaRPr sz="1800" i="0">
              <a:latin typeface="Arial"/>
              <a:ea typeface="Arial"/>
              <a:cs typeface="Arial"/>
              <a:sym typeface="Arial"/>
            </a:endParaRPr>
          </a:p>
          <a:p>
            <a:pPr marL="0" lvl="0" indent="0" algn="l" rtl="0">
              <a:lnSpc>
                <a:spcPct val="150000"/>
              </a:lnSpc>
              <a:spcBef>
                <a:spcPts val="0"/>
              </a:spcBef>
              <a:spcAft>
                <a:spcPts val="0"/>
              </a:spcAft>
              <a:buNone/>
            </a:pPr>
            <a:r>
              <a:rPr lang="en-US" sz="1800" i="0">
                <a:latin typeface="Arial"/>
                <a:ea typeface="Arial"/>
                <a:cs typeface="Arial"/>
                <a:sym typeface="Arial"/>
              </a:rPr>
              <a:t>	C.	Make a Problem-solving</a:t>
            </a:r>
            <a:endParaRPr sz="1800" i="0">
              <a:latin typeface="Arial"/>
              <a:ea typeface="Arial"/>
              <a:cs typeface="Arial"/>
              <a:sym typeface="Arial"/>
            </a:endParaRPr>
          </a:p>
          <a:p>
            <a:pPr marL="457200" lvl="0" indent="457200" algn="l" rtl="0">
              <a:lnSpc>
                <a:spcPct val="150000"/>
              </a:lnSpc>
              <a:spcBef>
                <a:spcPts val="0"/>
              </a:spcBef>
              <a:spcAft>
                <a:spcPts val="0"/>
              </a:spcAft>
              <a:buNone/>
            </a:pPr>
            <a:r>
              <a:rPr lang="en-US" sz="1800" i="0">
                <a:latin typeface="Arial"/>
                <a:ea typeface="Arial"/>
                <a:cs typeface="Arial"/>
                <a:sym typeface="Arial"/>
              </a:rPr>
              <a:t>plan to reduce stress</a:t>
            </a:r>
            <a:endParaRPr sz="1800" i="0">
              <a:latin typeface="Arial"/>
              <a:ea typeface="Arial"/>
              <a:cs typeface="Arial"/>
              <a:sym typeface="Arial"/>
            </a:endParaRPr>
          </a:p>
          <a:p>
            <a:pPr marL="0" lvl="0" indent="0" algn="l" rtl="0">
              <a:lnSpc>
                <a:spcPct val="150000"/>
              </a:lnSpc>
              <a:spcBef>
                <a:spcPts val="0"/>
              </a:spcBef>
              <a:spcAft>
                <a:spcPts val="0"/>
              </a:spcAft>
              <a:buNone/>
            </a:pPr>
            <a:r>
              <a:rPr lang="en-US" sz="1800" i="0">
                <a:latin typeface="Arial"/>
                <a:ea typeface="Arial"/>
                <a:cs typeface="Arial"/>
                <a:sym typeface="Arial"/>
              </a:rPr>
              <a:t>	D. 	All of the above</a:t>
            </a:r>
            <a:endParaRPr sz="1800" i="0">
              <a:latin typeface="Arial"/>
              <a:ea typeface="Arial"/>
              <a:cs typeface="Arial"/>
              <a:sym typeface="Arial"/>
            </a:endParaRPr>
          </a:p>
          <a:p>
            <a:pPr marL="0" lvl="0" indent="0" algn="l" rtl="0">
              <a:lnSpc>
                <a:spcPct val="90000"/>
              </a:lnSpc>
              <a:spcBef>
                <a:spcPts val="0"/>
              </a:spcBef>
              <a:spcAft>
                <a:spcPts val="0"/>
              </a:spcAft>
              <a:buClr>
                <a:srgbClr val="414042"/>
              </a:buClr>
              <a:buSzPts val="2400"/>
              <a:buNone/>
            </a:pPr>
            <a:endParaRPr>
              <a:solidFill>
                <a:srgbClr val="000000"/>
              </a:solidFill>
            </a:endParaRPr>
          </a:p>
        </p:txBody>
      </p:sp>
      <p:sp>
        <p:nvSpPr>
          <p:cNvPr id="566" name="Google Shape;566;p82"/>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Techniques for Managing Stress</a:t>
            </a:r>
            <a:endParaRPr/>
          </a:p>
        </p:txBody>
      </p:sp>
      <p:pic>
        <p:nvPicPr>
          <p:cNvPr id="567" name="Google Shape;567;p82" descr="A picture containing bottle&#10;&#10;Description automatically generated"/>
          <p:cNvPicPr preferRelativeResize="0"/>
          <p:nvPr/>
        </p:nvPicPr>
        <p:blipFill rotWithShape="1">
          <a:blip r:embed="rId3">
            <a:alphaModFix/>
          </a:blip>
          <a:srcRect/>
          <a:stretch/>
        </p:blipFill>
        <p:spPr>
          <a:xfrm>
            <a:off x="4926747" y="1900131"/>
            <a:ext cx="3477355" cy="1931865"/>
          </a:xfrm>
          <a:prstGeom prst="rect">
            <a:avLst/>
          </a:prstGeom>
          <a:noFill/>
          <a:ln>
            <a:noFill/>
          </a:ln>
        </p:spPr>
      </p:pic>
      <p:sp>
        <p:nvSpPr>
          <p:cNvPr id="568" name="Google Shape;568;p82"/>
          <p:cNvSpPr>
            <a:spLocks noGrp="1"/>
          </p:cNvSpPr>
          <p:nvPr>
            <p:ph type="pic" idx="2"/>
          </p:nvPr>
        </p:nvSpPr>
        <p:spPr>
          <a:xfrm>
            <a:off x="4848530" y="1505028"/>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3"/>
          <p:cNvSpPr txBox="1">
            <a:spLocks noGrp="1"/>
          </p:cNvSpPr>
          <p:nvPr>
            <p:ph type="body" idx="1"/>
          </p:nvPr>
        </p:nvSpPr>
        <p:spPr>
          <a:xfrm>
            <a:off x="457200" y="914400"/>
            <a:ext cx="4800600" cy="381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0">
                <a:solidFill>
                  <a:schemeClr val="dk1"/>
                </a:solidFill>
                <a:latin typeface="Arial"/>
                <a:ea typeface="Arial"/>
                <a:cs typeface="Arial"/>
                <a:sym typeface="Arial"/>
              </a:rPr>
              <a:t>4. 	How can you make a plan</a:t>
            </a:r>
            <a:endParaRPr i="0">
              <a:solidFill>
                <a:schemeClr val="dk1"/>
              </a:solidFill>
              <a:latin typeface="Arial"/>
              <a:ea typeface="Arial"/>
              <a:cs typeface="Arial"/>
              <a:sym typeface="Arial"/>
            </a:endParaRPr>
          </a:p>
          <a:p>
            <a:pPr marL="0" lvl="0" indent="457200" algn="l" rtl="0">
              <a:lnSpc>
                <a:spcPct val="150000"/>
              </a:lnSpc>
              <a:spcBef>
                <a:spcPts val="0"/>
              </a:spcBef>
              <a:spcAft>
                <a:spcPts val="0"/>
              </a:spcAft>
              <a:buNone/>
            </a:pPr>
            <a:r>
              <a:rPr lang="en-US" i="0">
                <a:solidFill>
                  <a:schemeClr val="dk1"/>
                </a:solidFill>
                <a:latin typeface="Arial"/>
                <a:ea typeface="Arial"/>
                <a:cs typeface="Arial"/>
                <a:sym typeface="Arial"/>
              </a:rPr>
              <a:t>to reduce stress on the job? </a:t>
            </a:r>
            <a:endParaRPr i="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i="0">
                <a:latin typeface="Arial"/>
                <a:ea typeface="Arial"/>
                <a:cs typeface="Arial"/>
                <a:sym typeface="Arial"/>
              </a:rPr>
              <a:t>	</a:t>
            </a:r>
            <a:r>
              <a:rPr lang="en-US" sz="1800" i="0">
                <a:latin typeface="Arial"/>
                <a:ea typeface="Arial"/>
                <a:cs typeface="Arial"/>
                <a:sym typeface="Arial"/>
              </a:rPr>
              <a:t>A.	Remove yourself from the things</a:t>
            </a:r>
            <a:endParaRPr sz="1800" i="0">
              <a:latin typeface="Arial"/>
              <a:ea typeface="Arial"/>
              <a:cs typeface="Arial"/>
              <a:sym typeface="Arial"/>
            </a:endParaRPr>
          </a:p>
          <a:p>
            <a:pPr marL="457200" lvl="0" indent="457200" algn="l" rtl="0">
              <a:lnSpc>
                <a:spcPct val="150000"/>
              </a:lnSpc>
              <a:spcBef>
                <a:spcPts val="0"/>
              </a:spcBef>
              <a:spcAft>
                <a:spcPts val="0"/>
              </a:spcAft>
              <a:buNone/>
            </a:pPr>
            <a:r>
              <a:rPr lang="en-US" sz="1800" i="0">
                <a:latin typeface="Arial"/>
                <a:ea typeface="Arial"/>
                <a:cs typeface="Arial"/>
                <a:sym typeface="Arial"/>
              </a:rPr>
              <a:t>that Trigger stress</a:t>
            </a:r>
            <a:endParaRPr sz="1800" i="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US" sz="1800" i="0">
                <a:solidFill>
                  <a:srgbClr val="000000"/>
                </a:solidFill>
                <a:latin typeface="Arial"/>
                <a:ea typeface="Arial"/>
                <a:cs typeface="Arial"/>
                <a:sym typeface="Arial"/>
              </a:rPr>
              <a:t>	B.	Take Action to Change</a:t>
            </a:r>
            <a:endParaRPr sz="1800" i="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i="0">
                <a:solidFill>
                  <a:srgbClr val="000000"/>
                </a:solidFill>
                <a:latin typeface="Arial"/>
                <a:ea typeface="Arial"/>
                <a:cs typeface="Arial"/>
                <a:sym typeface="Arial"/>
              </a:rPr>
              <a:t>	C. 	</a:t>
            </a:r>
            <a:r>
              <a:rPr lang="en-US" sz="1800" i="0">
                <a:solidFill>
                  <a:schemeClr val="dk1"/>
                </a:solidFill>
                <a:latin typeface="Arial"/>
                <a:ea typeface="Arial"/>
                <a:cs typeface="Arial"/>
                <a:sym typeface="Arial"/>
              </a:rPr>
              <a:t>Make a choice to Accept the</a:t>
            </a:r>
            <a:endParaRPr sz="1800" i="0">
              <a:solidFill>
                <a:schemeClr val="dk1"/>
              </a:solidFill>
              <a:latin typeface="Arial"/>
              <a:ea typeface="Arial"/>
              <a:cs typeface="Arial"/>
              <a:sym typeface="Arial"/>
            </a:endParaRPr>
          </a:p>
          <a:p>
            <a:pPr marL="457200" lvl="0" indent="457200" algn="l" rtl="0">
              <a:lnSpc>
                <a:spcPct val="150000"/>
              </a:lnSpc>
              <a:spcBef>
                <a:spcPts val="0"/>
              </a:spcBef>
              <a:spcAft>
                <a:spcPts val="0"/>
              </a:spcAft>
              <a:buNone/>
            </a:pPr>
            <a:r>
              <a:rPr lang="en-US" sz="1800" i="0">
                <a:solidFill>
                  <a:schemeClr val="dk1"/>
                </a:solidFill>
                <a:latin typeface="Arial"/>
                <a:ea typeface="Arial"/>
                <a:cs typeface="Arial"/>
                <a:sym typeface="Arial"/>
              </a:rPr>
              <a:t>situation</a:t>
            </a:r>
            <a:endParaRPr sz="1800" i="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i="0">
                <a:solidFill>
                  <a:srgbClr val="000000"/>
                </a:solidFill>
                <a:latin typeface="Arial"/>
                <a:ea typeface="Arial"/>
                <a:cs typeface="Arial"/>
                <a:sym typeface="Arial"/>
              </a:rPr>
              <a:t>	D.	Keep a journal or take notes of what</a:t>
            </a:r>
            <a:endParaRPr sz="1800" i="0">
              <a:solidFill>
                <a:srgbClr val="000000"/>
              </a:solidFill>
              <a:latin typeface="Arial"/>
              <a:ea typeface="Arial"/>
              <a:cs typeface="Arial"/>
              <a:sym typeface="Arial"/>
            </a:endParaRPr>
          </a:p>
          <a:p>
            <a:pPr marL="457200" lvl="0" indent="457200" algn="l" rtl="0">
              <a:lnSpc>
                <a:spcPct val="150000"/>
              </a:lnSpc>
              <a:spcBef>
                <a:spcPts val="0"/>
              </a:spcBef>
              <a:spcAft>
                <a:spcPts val="0"/>
              </a:spcAft>
              <a:buNone/>
            </a:pPr>
            <a:r>
              <a:rPr lang="en-US" sz="1800" i="0">
                <a:solidFill>
                  <a:srgbClr val="000000"/>
                </a:solidFill>
                <a:latin typeface="Arial"/>
                <a:ea typeface="Arial"/>
                <a:cs typeface="Arial"/>
                <a:sym typeface="Arial"/>
              </a:rPr>
              <a:t>reduces stress for you</a:t>
            </a:r>
            <a:endParaRPr sz="1800" i="0">
              <a:solidFill>
                <a:srgbClr val="000000"/>
              </a:solidFill>
              <a:latin typeface="Arial"/>
              <a:ea typeface="Arial"/>
              <a:cs typeface="Arial"/>
              <a:sym typeface="Arial"/>
            </a:endParaRPr>
          </a:p>
          <a:p>
            <a:pPr marL="0" lvl="0" indent="457200" algn="l" rtl="0">
              <a:lnSpc>
                <a:spcPct val="150000"/>
              </a:lnSpc>
              <a:spcBef>
                <a:spcPts val="0"/>
              </a:spcBef>
              <a:spcAft>
                <a:spcPts val="0"/>
              </a:spcAft>
              <a:buNone/>
            </a:pPr>
            <a:r>
              <a:rPr lang="en-US" sz="1800" i="0">
                <a:solidFill>
                  <a:srgbClr val="000000"/>
                </a:solidFill>
                <a:latin typeface="Arial"/>
                <a:ea typeface="Arial"/>
                <a:cs typeface="Arial"/>
                <a:sym typeface="Arial"/>
              </a:rPr>
              <a:t>E.	All of the above</a:t>
            </a:r>
            <a:endParaRPr sz="1800" i="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414042"/>
              </a:buClr>
              <a:buSzPts val="2400"/>
              <a:buNone/>
            </a:pPr>
            <a:endParaRPr>
              <a:solidFill>
                <a:srgbClr val="000000"/>
              </a:solidFill>
            </a:endParaRPr>
          </a:p>
        </p:txBody>
      </p:sp>
      <p:sp>
        <p:nvSpPr>
          <p:cNvPr id="574" name="Google Shape;574;p83"/>
          <p:cNvSpPr txBox="1">
            <a:spLocks noGrp="1"/>
          </p:cNvSpPr>
          <p:nvPr>
            <p:ph type="title"/>
          </p:nvPr>
        </p:nvSpPr>
        <p:spPr>
          <a:xfrm>
            <a:off x="914401" y="425641"/>
            <a:ext cx="7700100" cy="590700"/>
          </a:xfrm>
          <a:prstGeom prst="rect">
            <a:avLst/>
          </a:prstGeom>
          <a:noFill/>
          <a:ln>
            <a:noFill/>
          </a:ln>
        </p:spPr>
        <p:txBody>
          <a:bodyPr spcFirstLastPara="1" wrap="square" lIns="68575" tIns="34275" rIns="68575" bIns="34275" anchor="ctr" anchorCtr="0">
            <a:noAutofit/>
          </a:bodyPr>
          <a:lstStyle/>
          <a:p>
            <a:pPr marL="457200" lvl="0" indent="-228600" algn="ctr" rtl="0">
              <a:spcBef>
                <a:spcPts val="600"/>
              </a:spcBef>
              <a:spcAft>
                <a:spcPts val="0"/>
              </a:spcAft>
              <a:buClr>
                <a:srgbClr val="A9C23F"/>
              </a:buClr>
              <a:buSzPts val="2100"/>
              <a:buFont typeface="Arial"/>
              <a:buNone/>
            </a:pPr>
            <a:r>
              <a:rPr lang="en-US" sz="2400"/>
              <a:t>Techniques for Managing Stress</a:t>
            </a:r>
            <a:endParaRPr/>
          </a:p>
        </p:txBody>
      </p:sp>
      <p:pic>
        <p:nvPicPr>
          <p:cNvPr id="575" name="Google Shape;575;p83" descr="A picture containing bottle&#10;&#10;Description automatically generated"/>
          <p:cNvPicPr preferRelativeResize="0"/>
          <p:nvPr/>
        </p:nvPicPr>
        <p:blipFill rotWithShape="1">
          <a:blip r:embed="rId3">
            <a:alphaModFix/>
          </a:blip>
          <a:srcRect/>
          <a:stretch/>
        </p:blipFill>
        <p:spPr>
          <a:xfrm>
            <a:off x="5181600" y="1900131"/>
            <a:ext cx="3477355" cy="1931865"/>
          </a:xfrm>
          <a:prstGeom prst="rect">
            <a:avLst/>
          </a:prstGeom>
          <a:noFill/>
          <a:ln>
            <a:noFill/>
          </a:ln>
        </p:spPr>
      </p:pic>
      <p:sp>
        <p:nvSpPr>
          <p:cNvPr id="576" name="Google Shape;576;p83"/>
          <p:cNvSpPr>
            <a:spLocks noGrp="1"/>
          </p:cNvSpPr>
          <p:nvPr>
            <p:ph type="pic" idx="2"/>
          </p:nvPr>
        </p:nvSpPr>
        <p:spPr>
          <a:xfrm>
            <a:off x="5105400" y="1545300"/>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4"/>
          <p:cNvSpPr txBox="1">
            <a:spLocks noGrp="1"/>
          </p:cNvSpPr>
          <p:nvPr>
            <p:ph type="title"/>
          </p:nvPr>
        </p:nvSpPr>
        <p:spPr>
          <a:xfrm>
            <a:off x="28200" y="1314300"/>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sz="1800"/>
              <a:t>Employee</a:t>
            </a:r>
            <a:endParaRPr sz="1800"/>
          </a:p>
          <a:p>
            <a:pPr marL="0" lvl="0" indent="0" algn="l" rtl="0">
              <a:spcBef>
                <a:spcPts val="0"/>
              </a:spcBef>
              <a:spcAft>
                <a:spcPts val="0"/>
              </a:spcAft>
              <a:buClr>
                <a:schemeClr val="lt1"/>
              </a:buClr>
              <a:buSzPts val="3200"/>
              <a:buFont typeface="Arial"/>
              <a:buNone/>
            </a:pPr>
            <a:r>
              <a:rPr lang="en-US" sz="1800"/>
              <a:t>Scorecard</a:t>
            </a:r>
            <a:endParaRPr sz="1800"/>
          </a:p>
        </p:txBody>
      </p:sp>
      <p:graphicFrame>
        <p:nvGraphicFramePr>
          <p:cNvPr id="582" name="Google Shape;582;p84"/>
          <p:cNvGraphicFramePr/>
          <p:nvPr/>
        </p:nvGraphicFramePr>
        <p:xfrm>
          <a:off x="1223300" y="76200"/>
          <a:ext cx="3000000" cy="3000000"/>
        </p:xfrm>
        <a:graphic>
          <a:graphicData uri="http://schemas.openxmlformats.org/drawingml/2006/table">
            <a:tbl>
              <a:tblPr>
                <a:noFill/>
                <a:tableStyleId>{6C19A2BC-ABA5-4E13-B06C-04EC73191568}</a:tableStyleId>
              </a:tblPr>
              <a:tblGrid>
                <a:gridCol w="1745775">
                  <a:extLst>
                    <a:ext uri="{9D8B030D-6E8A-4147-A177-3AD203B41FA5}">
                      <a16:colId xmlns:a16="http://schemas.microsoft.com/office/drawing/2014/main" val="20000"/>
                    </a:ext>
                  </a:extLst>
                </a:gridCol>
                <a:gridCol w="1901850">
                  <a:extLst>
                    <a:ext uri="{9D8B030D-6E8A-4147-A177-3AD203B41FA5}">
                      <a16:colId xmlns:a16="http://schemas.microsoft.com/office/drawing/2014/main" val="20001"/>
                    </a:ext>
                  </a:extLst>
                </a:gridCol>
                <a:gridCol w="1825875">
                  <a:extLst>
                    <a:ext uri="{9D8B030D-6E8A-4147-A177-3AD203B41FA5}">
                      <a16:colId xmlns:a16="http://schemas.microsoft.com/office/drawing/2014/main" val="20002"/>
                    </a:ext>
                  </a:extLst>
                </a:gridCol>
                <a:gridCol w="1687625">
                  <a:extLst>
                    <a:ext uri="{9D8B030D-6E8A-4147-A177-3AD203B41FA5}">
                      <a16:colId xmlns:a16="http://schemas.microsoft.com/office/drawing/2014/main" val="20003"/>
                    </a:ext>
                  </a:extLst>
                </a:gridCol>
                <a:gridCol w="683375">
                  <a:extLst>
                    <a:ext uri="{9D8B030D-6E8A-4147-A177-3AD203B41FA5}">
                      <a16:colId xmlns:a16="http://schemas.microsoft.com/office/drawing/2014/main" val="20004"/>
                    </a:ext>
                  </a:extLst>
                </a:gridCol>
              </a:tblGrid>
              <a:tr h="587525">
                <a:tc>
                  <a:txBody>
                    <a:bodyPr/>
                    <a:lstStyle/>
                    <a:p>
                      <a:pPr marL="0" lvl="0" indent="0" algn="l" rtl="0">
                        <a:spcBef>
                          <a:spcPts val="0"/>
                        </a:spcBef>
                        <a:spcAft>
                          <a:spcPts val="0"/>
                        </a:spcAft>
                        <a:buNone/>
                      </a:pPr>
                      <a:r>
                        <a:rPr lang="en-US" sz="1200"/>
                        <a:t>Training objective being measured</a:t>
                      </a:r>
                      <a:endParaRPr sz="1200"/>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t>Employee meets the objective</a:t>
                      </a:r>
                      <a:endParaRPr sz="1200"/>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Employee partially meets the objective</a:t>
                      </a:r>
                      <a:endParaRPr sz="1200"/>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Employee does not meets the objective</a:t>
                      </a:r>
                      <a:endParaRPr sz="1200"/>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r>
                        <a:rPr lang="en-US" b="1">
                          <a:solidFill>
                            <a:schemeClr val="dk1"/>
                          </a:solidFill>
                        </a:rPr>
                        <a:t>Score</a:t>
                      </a:r>
                      <a:endParaRPr b="1">
                        <a:solidFill>
                          <a:schemeClr val="dk1"/>
                        </a:solidFill>
                      </a:endParaRPr>
                    </a:p>
                  </a:txBody>
                  <a:tcPr marL="91425" marR="91425" marT="91425" marB="91425" anchor="ctr">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extLst>
                  <a:ext uri="{0D108BD9-81ED-4DB2-BD59-A6C34878D82A}">
                    <a16:rowId xmlns:a16="http://schemas.microsoft.com/office/drawing/2014/main" val="10000"/>
                  </a:ext>
                </a:extLst>
              </a:tr>
              <a:tr h="1088375">
                <a:tc>
                  <a:txBody>
                    <a:bodyPr/>
                    <a:lstStyle/>
                    <a:p>
                      <a:pPr marL="0" lvl="0" indent="0" algn="l" rtl="0">
                        <a:spcBef>
                          <a:spcPts val="0"/>
                        </a:spcBef>
                        <a:spcAft>
                          <a:spcPts val="0"/>
                        </a:spcAft>
                        <a:buNone/>
                      </a:pPr>
                      <a:r>
                        <a:rPr lang="en-US" sz="1200" b="1"/>
                        <a:t>K:</a:t>
                      </a:r>
                      <a:r>
                        <a:rPr lang="en-US" sz="1200"/>
                        <a:t> Uses </a:t>
                      </a:r>
                      <a:r>
                        <a:rPr lang="en-US" sz="1200" u="sng"/>
                        <a:t>Knowledge</a:t>
                      </a:r>
                      <a:r>
                        <a:rPr lang="en-US" sz="1200"/>
                        <a:t> about what stress is and what triggers stress in the workplace.              </a:t>
                      </a:r>
                      <a:r>
                        <a:rPr lang="en-US" sz="1200" b="1"/>
                        <a:t>25</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Uses knowledge about what stress is and what triggers stress in the workplace.</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                            </a:t>
                      </a:r>
                      <a:r>
                        <a:rPr lang="en-US" sz="1200" b="1">
                          <a:solidFill>
                            <a:schemeClr val="dk1"/>
                          </a:solidFill>
                        </a:rPr>
                        <a:t>[20-24]</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Uses some knowledge about what stress is and what triggers stress in the workplace.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                      </a:t>
                      </a:r>
                      <a:r>
                        <a:rPr lang="en-US" sz="1200" b="1">
                          <a:solidFill>
                            <a:schemeClr val="dk1"/>
                          </a:solidFill>
                        </a:rPr>
                        <a:t>   [19-15]</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rPr>
                        <a:t>Uses little knowledge about what stress is and what triggers stress in the workplace.        </a:t>
                      </a:r>
                      <a:r>
                        <a:rPr lang="en-US" sz="1200" b="1">
                          <a:solidFill>
                            <a:schemeClr val="dk1"/>
                          </a:solidFill>
                        </a:rPr>
                        <a:t>[0-14]</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extLst>
                  <a:ext uri="{0D108BD9-81ED-4DB2-BD59-A6C34878D82A}">
                    <a16:rowId xmlns:a16="http://schemas.microsoft.com/office/drawing/2014/main" val="10001"/>
                  </a:ext>
                </a:extLst>
              </a:tr>
              <a:tr h="1028275">
                <a:tc>
                  <a:txBody>
                    <a:bodyPr/>
                    <a:lstStyle/>
                    <a:p>
                      <a:pPr marL="0" lvl="0" indent="0" algn="l" rtl="0">
                        <a:spcBef>
                          <a:spcPts val="0"/>
                        </a:spcBef>
                        <a:spcAft>
                          <a:spcPts val="0"/>
                        </a:spcAft>
                        <a:buNone/>
                      </a:pPr>
                      <a:r>
                        <a:rPr lang="en-US" sz="1200" b="1"/>
                        <a:t>K:</a:t>
                      </a:r>
                      <a:r>
                        <a:rPr lang="en-US" sz="1200"/>
                        <a:t> </a:t>
                      </a:r>
                      <a:r>
                        <a:rPr lang="en-US" sz="1200">
                          <a:solidFill>
                            <a:schemeClr val="dk1"/>
                          </a:solidFill>
                        </a:rPr>
                        <a:t>Uses</a:t>
                      </a:r>
                      <a:r>
                        <a:rPr lang="en-US" sz="1200"/>
                        <a:t> </a:t>
                      </a:r>
                      <a:r>
                        <a:rPr lang="en-US" sz="1200" u="sng"/>
                        <a:t>Knowledge</a:t>
                      </a:r>
                      <a:r>
                        <a:rPr lang="en-US" sz="1200"/>
                        <a:t> about ways to reduce stress in the workplace.          </a:t>
                      </a:r>
                      <a:r>
                        <a:rPr lang="en-US" sz="1200" b="1"/>
                        <a:t>     25</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Uses knowledge about ways to reduce stress in the workplace.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                            </a:t>
                      </a:r>
                      <a:r>
                        <a:rPr lang="en-US" sz="1200" b="1">
                          <a:solidFill>
                            <a:schemeClr val="dk1"/>
                          </a:solidFill>
                        </a:rPr>
                        <a:t>[20-24]</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Uses some knowledge about ways to reduce stress in the workplace.</a:t>
                      </a:r>
                      <a:r>
                        <a:rPr lang="en-US" sz="1200" b="1">
                          <a:solidFill>
                            <a:schemeClr val="dk1"/>
                          </a:solidFill>
                        </a:rPr>
                        <a:t>   </a:t>
                      </a:r>
                      <a:endParaRPr sz="1200" b="1">
                        <a:solidFill>
                          <a:schemeClr val="dk1"/>
                        </a:solidFill>
                      </a:endParaRPr>
                    </a:p>
                    <a:p>
                      <a:pPr marL="0" lvl="0" indent="0" algn="l" rtl="0">
                        <a:spcBef>
                          <a:spcPts val="0"/>
                        </a:spcBef>
                        <a:spcAft>
                          <a:spcPts val="0"/>
                        </a:spcAft>
                        <a:buClr>
                          <a:schemeClr val="dk1"/>
                        </a:buClr>
                        <a:buSzPts val="1100"/>
                        <a:buFont typeface="Arial"/>
                        <a:buNone/>
                      </a:pPr>
                      <a:r>
                        <a:rPr lang="en-US" sz="1200" b="1">
                          <a:solidFill>
                            <a:schemeClr val="dk1"/>
                          </a:solidFill>
                        </a:rPr>
                        <a:t>                         [19-15]</a:t>
                      </a:r>
                      <a:r>
                        <a:rPr lang="en-US" sz="1200">
                          <a:solidFill>
                            <a:schemeClr val="dk1"/>
                          </a:solidFill>
                        </a:rPr>
                        <a:t> </a:t>
                      </a:r>
                      <a:endParaRPr sz="1200"/>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Uses little knowledge about ways to reduce stress in the workplace.        </a:t>
                      </a:r>
                      <a:endParaRPr sz="1200" b="1">
                        <a:solidFill>
                          <a:schemeClr val="dk1"/>
                        </a:solidFill>
                      </a:endParaRPr>
                    </a:p>
                    <a:p>
                      <a:pPr marL="0" lvl="0" indent="0" algn="l" rtl="0">
                        <a:spcBef>
                          <a:spcPts val="0"/>
                        </a:spcBef>
                        <a:spcAft>
                          <a:spcPts val="0"/>
                        </a:spcAft>
                        <a:buClr>
                          <a:schemeClr val="dk1"/>
                        </a:buClr>
                        <a:buSzPts val="1100"/>
                        <a:buFont typeface="Arial"/>
                        <a:buNone/>
                      </a:pPr>
                      <a:r>
                        <a:rPr lang="en-US" sz="1200" b="1">
                          <a:solidFill>
                            <a:schemeClr val="dk1"/>
                          </a:solidFill>
                        </a:rPr>
                        <a:t>                         [0-14]</a:t>
                      </a:r>
                      <a:endParaRPr sz="1200"/>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endParaRPr b="1"/>
                    </a:p>
                  </a:txBody>
                  <a:tcPr marL="91425" marR="91425" marT="91425" marB="91425" anchor="ctr">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extLst>
                  <a:ext uri="{0D108BD9-81ED-4DB2-BD59-A6C34878D82A}">
                    <a16:rowId xmlns:a16="http://schemas.microsoft.com/office/drawing/2014/main" val="10002"/>
                  </a:ext>
                </a:extLst>
              </a:tr>
              <a:tr h="1055925">
                <a:tc>
                  <a:txBody>
                    <a:bodyPr/>
                    <a:lstStyle/>
                    <a:p>
                      <a:pPr marL="0" lvl="0" indent="0" algn="l" rtl="0">
                        <a:spcBef>
                          <a:spcPts val="0"/>
                        </a:spcBef>
                        <a:spcAft>
                          <a:spcPts val="0"/>
                        </a:spcAft>
                        <a:buNone/>
                      </a:pPr>
                      <a:r>
                        <a:rPr lang="en-US" sz="1200" b="1"/>
                        <a:t>S:</a:t>
                      </a:r>
                      <a:r>
                        <a:rPr lang="en-US" sz="1200"/>
                        <a:t> Performs </a:t>
                      </a:r>
                      <a:r>
                        <a:rPr lang="en-US" sz="1200" u="sng"/>
                        <a:t>Skills</a:t>
                      </a:r>
                      <a:r>
                        <a:rPr lang="en-US" sz="1200"/>
                        <a:t> set using techniques to manage external stress                       </a:t>
                      </a:r>
                      <a:r>
                        <a:rPr lang="en-US" sz="1200" b="1"/>
                        <a:t>25</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Performs</a:t>
                      </a:r>
                      <a:r>
                        <a:rPr lang="en-US" sz="1200"/>
                        <a:t> skill set using techniques to manage external stress     </a:t>
                      </a:r>
                      <a:r>
                        <a:rPr lang="en-US" sz="1200" b="1"/>
                        <a:t>[20-24]</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Performs some skills for techniques to manage external stress </a:t>
                      </a:r>
                      <a:r>
                        <a:rPr lang="en-US" sz="1200" b="1">
                          <a:solidFill>
                            <a:schemeClr val="dk1"/>
                          </a:solidFill>
                        </a:rPr>
                        <a:t>[19-15]</a:t>
                      </a:r>
                      <a:endParaRPr sz="1200">
                        <a:solidFill>
                          <a:schemeClr val="dk1"/>
                        </a:solidFill>
                      </a:endParaRPr>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Does not Performs skills using techniques to manage external stress  </a:t>
                      </a:r>
                      <a:r>
                        <a:rPr lang="en-US" sz="1200" b="1">
                          <a:solidFill>
                            <a:schemeClr val="dk1"/>
                          </a:solidFill>
                        </a:rPr>
                        <a:t>[0-14]</a:t>
                      </a:r>
                      <a:endParaRPr sz="1200"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endParaRPr b="1">
                        <a:solidFill>
                          <a:schemeClr val="dk1"/>
                        </a:solidFill>
                      </a:endParaRPr>
                    </a:p>
                  </a:txBody>
                  <a:tcPr marL="91425" marR="91425" marT="91425" marB="91425" anchor="ctr">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extLst>
                  <a:ext uri="{0D108BD9-81ED-4DB2-BD59-A6C34878D82A}">
                    <a16:rowId xmlns:a16="http://schemas.microsoft.com/office/drawing/2014/main" val="10003"/>
                  </a:ext>
                </a:extLst>
              </a:tr>
              <a:tr h="800400">
                <a:tc>
                  <a:txBody>
                    <a:bodyPr/>
                    <a:lstStyle/>
                    <a:p>
                      <a:pPr marL="0" lvl="0" indent="0" algn="l" rtl="0">
                        <a:spcBef>
                          <a:spcPts val="0"/>
                        </a:spcBef>
                        <a:spcAft>
                          <a:spcPts val="0"/>
                        </a:spcAft>
                        <a:buNone/>
                      </a:pPr>
                      <a:r>
                        <a:rPr lang="en-US" sz="1200" b="1">
                          <a:solidFill>
                            <a:schemeClr val="dk1"/>
                          </a:solidFill>
                        </a:rPr>
                        <a:t>A:</a:t>
                      </a:r>
                      <a:r>
                        <a:rPr lang="en-US" sz="1200">
                          <a:solidFill>
                            <a:schemeClr val="dk1"/>
                          </a:solidFill>
                        </a:rPr>
                        <a:t> Developed Good </a:t>
                      </a:r>
                      <a:r>
                        <a:rPr lang="en-US" sz="1200" u="sng">
                          <a:solidFill>
                            <a:schemeClr val="dk1"/>
                          </a:solidFill>
                        </a:rPr>
                        <a:t>Attitude </a:t>
                      </a:r>
                      <a:r>
                        <a:rPr lang="en-US" sz="1200">
                          <a:solidFill>
                            <a:schemeClr val="dk1"/>
                          </a:solidFill>
                        </a:rPr>
                        <a:t>to navigate internal stress</a:t>
                      </a:r>
                      <a:r>
                        <a:rPr lang="en-US" sz="1200" b="1">
                          <a:solidFill>
                            <a:schemeClr val="dk1"/>
                          </a:solidFill>
                        </a:rPr>
                        <a:t>          25</a:t>
                      </a:r>
                      <a:endParaRPr sz="1200" b="1">
                        <a:solidFill>
                          <a:schemeClr val="dk1"/>
                        </a:solidFill>
                      </a:endParaRPr>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Developed good attitude to navigate internal stress                   </a:t>
                      </a:r>
                      <a:r>
                        <a:rPr lang="en-US" sz="1200" b="1">
                          <a:solidFill>
                            <a:schemeClr val="dk1"/>
                          </a:solidFill>
                        </a:rPr>
                        <a:t>[20-24]</a:t>
                      </a:r>
                      <a:endParaRPr sz="1200" b="1">
                        <a:solidFill>
                          <a:schemeClr val="dk1"/>
                        </a:solidFill>
                      </a:endParaRPr>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Developed fair attitude to navigate internal stress               </a:t>
                      </a:r>
                      <a:r>
                        <a:rPr lang="en-US" sz="1200" b="1">
                          <a:solidFill>
                            <a:schemeClr val="dk1"/>
                          </a:solidFill>
                        </a:rPr>
                        <a:t>[19-15]</a:t>
                      </a:r>
                      <a:endParaRPr sz="1200" b="1">
                        <a:solidFill>
                          <a:schemeClr val="dk1"/>
                        </a:solidFill>
                      </a:endParaRPr>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r>
                        <a:rPr lang="en-US" sz="1200">
                          <a:solidFill>
                            <a:schemeClr val="dk1"/>
                          </a:solidFill>
                        </a:rPr>
                        <a:t>Developed poor attitude to navigate internal stress  </a:t>
                      </a:r>
                      <a:r>
                        <a:rPr lang="en-US" sz="1200" b="1">
                          <a:solidFill>
                            <a:schemeClr val="dk1"/>
                          </a:solidFill>
                        </a:rPr>
                        <a:t>[0-14]</a:t>
                      </a:r>
                      <a:endParaRPr sz="1200" b="1">
                        <a:solidFill>
                          <a:schemeClr val="dk1"/>
                        </a:solidFill>
                      </a:endParaRPr>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endParaRPr b="1">
                        <a:solidFill>
                          <a:schemeClr val="dk1"/>
                        </a:solidFill>
                      </a:endParaRPr>
                    </a:p>
                  </a:txBody>
                  <a:tcPr marL="91425" marR="91425" marT="91425" marB="91425" anchor="ctr">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38100"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extLst>
                  <a:ext uri="{0D108BD9-81ED-4DB2-BD59-A6C34878D82A}">
                    <a16:rowId xmlns:a16="http://schemas.microsoft.com/office/drawing/2014/main" val="10004"/>
                  </a:ext>
                </a:extLst>
              </a:tr>
              <a:tr h="384625">
                <a:tc>
                  <a:txBody>
                    <a:bodyPr/>
                    <a:lstStyle/>
                    <a:p>
                      <a:pPr marL="0" lvl="0" indent="0" algn="l" rtl="0">
                        <a:spcBef>
                          <a:spcPts val="0"/>
                        </a:spcBef>
                        <a:spcAft>
                          <a:spcPts val="0"/>
                        </a:spcAft>
                        <a:buNone/>
                      </a:pPr>
                      <a:r>
                        <a:rPr lang="en-US" b="1"/>
                        <a:t>Total =              100</a:t>
                      </a:r>
                      <a:endParaRPr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endParaRPr b="1"/>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endParaRPr/>
                    </a:p>
                  </a:txBody>
                  <a:tcPr marL="91425" marR="91425" marT="91425" marB="91425">
                    <a:lnL w="9525" cap="flat" cmpd="sng">
                      <a:solidFill>
                        <a:srgbClr val="78AA00"/>
                      </a:solidFill>
                      <a:prstDash val="solid"/>
                      <a:round/>
                      <a:headEnd type="none" w="sm" len="sm"/>
                      <a:tailEnd type="none" w="sm" len="sm"/>
                    </a:lnL>
                    <a:lnR w="9525"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l" rtl="0">
                        <a:spcBef>
                          <a:spcPts val="0"/>
                        </a:spcBef>
                        <a:spcAft>
                          <a:spcPts val="0"/>
                        </a:spcAft>
                        <a:buNone/>
                      </a:pPr>
                      <a:endParaRPr/>
                    </a:p>
                  </a:txBody>
                  <a:tcPr marL="91425" marR="91425" marT="91425" marB="91425">
                    <a:lnL w="9525" cap="flat" cmpd="sng">
                      <a:solidFill>
                        <a:srgbClr val="78AA00"/>
                      </a:solidFill>
                      <a:prstDash val="solid"/>
                      <a:round/>
                      <a:headEnd type="none" w="sm" len="sm"/>
                      <a:tailEnd type="none" w="sm" len="sm"/>
                    </a:lnL>
                    <a:lnR w="38100" cap="flat" cmpd="sng">
                      <a:solidFill>
                        <a:srgbClr val="78AA00"/>
                      </a:solidFill>
                      <a:prstDash val="solid"/>
                      <a:round/>
                      <a:headEnd type="none" w="sm" len="sm"/>
                      <a:tailEnd type="none" w="sm" len="sm"/>
                    </a:lnR>
                    <a:lnT w="9525" cap="flat" cmpd="sng">
                      <a:solidFill>
                        <a:srgbClr val="78AA00"/>
                      </a:solidFill>
                      <a:prstDash val="solid"/>
                      <a:round/>
                      <a:headEnd type="none" w="sm" len="sm"/>
                      <a:tailEnd type="none" w="sm" len="sm"/>
                    </a:lnT>
                    <a:lnB w="9525"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tc>
                  <a:txBody>
                    <a:bodyPr/>
                    <a:lstStyle/>
                    <a:p>
                      <a:pPr marL="0" lvl="0" indent="0" algn="ctr" rtl="0">
                        <a:spcBef>
                          <a:spcPts val="0"/>
                        </a:spcBef>
                        <a:spcAft>
                          <a:spcPts val="0"/>
                        </a:spcAft>
                        <a:buNone/>
                      </a:pPr>
                      <a:endParaRPr/>
                    </a:p>
                  </a:txBody>
                  <a:tcPr marL="91425" marR="91425" marT="91425" marB="91425" anchor="ctr">
                    <a:lnL w="38100" cap="flat" cmpd="sng">
                      <a:solidFill>
                        <a:srgbClr val="78AA00"/>
                      </a:solidFill>
                      <a:prstDash val="solid"/>
                      <a:round/>
                      <a:headEnd type="none" w="sm" len="sm"/>
                      <a:tailEnd type="none" w="sm" len="sm"/>
                    </a:lnL>
                    <a:lnR w="38100" cap="flat" cmpd="sng">
                      <a:solidFill>
                        <a:srgbClr val="78AA00"/>
                      </a:solidFill>
                      <a:prstDash val="solid"/>
                      <a:round/>
                      <a:headEnd type="none" w="sm" len="sm"/>
                      <a:tailEnd type="none" w="sm" len="sm"/>
                    </a:lnR>
                    <a:lnT w="38100" cap="flat" cmpd="sng">
                      <a:solidFill>
                        <a:srgbClr val="78AA00"/>
                      </a:solidFill>
                      <a:prstDash val="solid"/>
                      <a:round/>
                      <a:headEnd type="none" w="sm" len="sm"/>
                      <a:tailEnd type="none" w="sm" len="sm"/>
                    </a:lnT>
                    <a:lnB w="38100" cap="flat" cmpd="sng">
                      <a:solidFill>
                        <a:srgbClr val="78AA00"/>
                      </a:solidFill>
                      <a:prstDash val="solid"/>
                      <a:round/>
                      <a:headEnd type="none" w="sm" len="sm"/>
                      <a:tailEnd type="none" w="sm" len="sm"/>
                    </a:lnB>
                    <a:gradFill>
                      <a:gsLst>
                        <a:gs pos="0">
                          <a:srgbClr val="B7CE88"/>
                        </a:gs>
                        <a:gs pos="100000">
                          <a:srgbClr val="768F45"/>
                        </a:gs>
                      </a:gsLst>
                      <a:lin ang="5400012" scaled="0"/>
                    </a:gra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body" idx="1"/>
          </p:nvPr>
        </p:nvSpPr>
        <p:spPr>
          <a:xfrm>
            <a:off x="1403683" y="1812470"/>
            <a:ext cx="7210927" cy="2951617"/>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chemeClr val="lt1"/>
              </a:buClr>
              <a:buSzPts val="3200"/>
              <a:buFont typeface="Arial"/>
              <a:buChar char="•"/>
            </a:pPr>
            <a:r>
              <a:rPr lang="en-US" sz="3200">
                <a:solidFill>
                  <a:schemeClr val="lt1"/>
                </a:solidFill>
              </a:rPr>
              <a:t>Someone cut you off in traffic</a:t>
            </a:r>
            <a:endParaRPr sz="3200">
              <a:solidFill>
                <a:schemeClr val="lt1"/>
              </a:solidFill>
            </a:endParaRPr>
          </a:p>
          <a:p>
            <a:pPr marL="285750" lvl="0" indent="-285750" algn="l" rtl="0">
              <a:spcBef>
                <a:spcPts val="0"/>
              </a:spcBef>
              <a:spcAft>
                <a:spcPts val="0"/>
              </a:spcAft>
              <a:buClr>
                <a:schemeClr val="lt1"/>
              </a:buClr>
              <a:buSzPts val="3200"/>
              <a:buChar char="•"/>
            </a:pPr>
            <a:r>
              <a:rPr lang="en-US" sz="3200">
                <a:solidFill>
                  <a:schemeClr val="lt1"/>
                </a:solidFill>
              </a:rPr>
              <a:t>You missed an important phone call</a:t>
            </a:r>
            <a:endParaRPr sz="3200">
              <a:solidFill>
                <a:schemeClr val="lt1"/>
              </a:solidFill>
            </a:endParaRPr>
          </a:p>
          <a:p>
            <a:pPr marL="285750" lvl="0" indent="-285750" algn="l" rtl="0">
              <a:spcBef>
                <a:spcPts val="0"/>
              </a:spcBef>
              <a:spcAft>
                <a:spcPts val="0"/>
              </a:spcAft>
              <a:buClr>
                <a:schemeClr val="lt1"/>
              </a:buClr>
              <a:buSzPts val="3200"/>
              <a:buChar char="•"/>
            </a:pPr>
            <a:r>
              <a:rPr lang="en-US" sz="3200">
                <a:solidFill>
                  <a:schemeClr val="lt1"/>
                </a:solidFill>
              </a:rPr>
              <a:t>Your home life is difficult </a:t>
            </a:r>
            <a:endParaRPr sz="3200">
              <a:solidFill>
                <a:schemeClr val="lt1"/>
              </a:solidFill>
            </a:endParaRPr>
          </a:p>
          <a:p>
            <a:pPr marL="285750" lvl="0" indent="-285750" algn="l" rtl="0">
              <a:spcBef>
                <a:spcPts val="0"/>
              </a:spcBef>
              <a:spcAft>
                <a:spcPts val="0"/>
              </a:spcAft>
              <a:buClr>
                <a:schemeClr val="lt1"/>
              </a:buClr>
              <a:buSzPts val="3200"/>
              <a:buChar char="•"/>
            </a:pPr>
            <a:r>
              <a:rPr lang="en-US" sz="3200">
                <a:solidFill>
                  <a:schemeClr val="lt1"/>
                </a:solidFill>
              </a:rPr>
              <a:t>You were late for a deadline</a:t>
            </a:r>
            <a:endParaRPr sz="3200">
              <a:solidFill>
                <a:schemeClr val="lt1"/>
              </a:solidFill>
            </a:endParaRPr>
          </a:p>
          <a:p>
            <a:pPr marL="285750" lvl="0" indent="-285750" algn="l" rtl="0">
              <a:spcBef>
                <a:spcPts val="0"/>
              </a:spcBef>
              <a:spcAft>
                <a:spcPts val="0"/>
              </a:spcAft>
              <a:buClr>
                <a:schemeClr val="lt1"/>
              </a:buClr>
              <a:buSzPts val="3200"/>
              <a:buChar char="•"/>
            </a:pPr>
            <a:r>
              <a:rPr lang="en-US" sz="3200">
                <a:solidFill>
                  <a:schemeClr val="lt1"/>
                </a:solidFill>
              </a:rPr>
              <a:t>You were suffering from health issues</a:t>
            </a:r>
            <a:endParaRPr sz="3200">
              <a:solidFill>
                <a:schemeClr val="lt1"/>
              </a:solidFill>
            </a:endParaRPr>
          </a:p>
        </p:txBody>
      </p:sp>
      <p:sp>
        <p:nvSpPr>
          <p:cNvPr id="229" name="Google Shape;229;p40"/>
          <p:cNvSpPr txBox="1">
            <a:spLocks noGrp="1"/>
          </p:cNvSpPr>
          <p:nvPr>
            <p:ph type="body" idx="2"/>
          </p:nvPr>
        </p:nvSpPr>
        <p:spPr>
          <a:xfrm>
            <a:off x="1403675" y="1243250"/>
            <a:ext cx="7572600" cy="47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a:t>Have any of these situations happened to you?</a:t>
            </a:r>
            <a:endParaRPr/>
          </a:p>
        </p:txBody>
      </p:sp>
      <p:sp>
        <p:nvSpPr>
          <p:cNvPr id="230" name="Google Shape;230;p40"/>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SzPts val="3200"/>
              <a:buAutoNum type="arabicPeriod"/>
            </a:pPr>
            <a:r>
              <a:rPr lang="en-US"/>
              <a:t>What is Stress?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5"/>
          <p:cNvSpPr txBox="1">
            <a:spLocks noGrp="1"/>
          </p:cNvSpPr>
          <p:nvPr>
            <p:ph type="body" idx="1"/>
          </p:nvPr>
        </p:nvSpPr>
        <p:spPr>
          <a:xfrm>
            <a:off x="914401" y="1564783"/>
            <a:ext cx="3345000" cy="271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414042"/>
              </a:buClr>
              <a:buSzPts val="2200"/>
              <a:buNone/>
            </a:pPr>
            <a:r>
              <a:rPr lang="en-US" sz="2200"/>
              <a:t>Did you gain </a:t>
            </a:r>
            <a:r>
              <a:rPr lang="en-US" sz="2200" b="1"/>
              <a:t>k</a:t>
            </a:r>
            <a:r>
              <a:rPr lang="en-US" sz="2200"/>
              <a:t>nowledge about what stress is and how to reduce it on the job?</a:t>
            </a:r>
            <a:endParaRPr/>
          </a:p>
          <a:p>
            <a:pPr marL="0" lvl="0" indent="0" algn="l" rtl="0">
              <a:lnSpc>
                <a:spcPct val="90000"/>
              </a:lnSpc>
              <a:spcBef>
                <a:spcPts val="800"/>
              </a:spcBef>
              <a:spcAft>
                <a:spcPts val="0"/>
              </a:spcAft>
              <a:buClr>
                <a:srgbClr val="414042"/>
              </a:buClr>
              <a:buSzPts val="2200"/>
              <a:buNone/>
            </a:pPr>
            <a:r>
              <a:rPr lang="en-US" sz="2200"/>
              <a:t>Did you develop new </a:t>
            </a:r>
            <a:r>
              <a:rPr lang="en-US" sz="2200" b="1"/>
              <a:t>s</a:t>
            </a:r>
            <a:r>
              <a:rPr lang="en-US" sz="2200"/>
              <a:t>kills to manage external stressors?</a:t>
            </a:r>
            <a:endParaRPr/>
          </a:p>
          <a:p>
            <a:pPr marL="0" lvl="0" indent="0" algn="l" rtl="0">
              <a:lnSpc>
                <a:spcPct val="90000"/>
              </a:lnSpc>
              <a:spcBef>
                <a:spcPts val="800"/>
              </a:spcBef>
              <a:spcAft>
                <a:spcPts val="0"/>
              </a:spcAft>
              <a:buClr>
                <a:srgbClr val="414042"/>
              </a:buClr>
              <a:buSzPts val="2200"/>
              <a:buNone/>
            </a:pPr>
            <a:r>
              <a:rPr lang="en-US" sz="2200"/>
              <a:t>Do you have a new </a:t>
            </a:r>
            <a:r>
              <a:rPr lang="en-US" sz="2200" b="1"/>
              <a:t>a</a:t>
            </a:r>
            <a:r>
              <a:rPr lang="en-US" sz="2200"/>
              <a:t>ttitude towards navigating through internal stress?</a:t>
            </a:r>
            <a:endParaRPr/>
          </a:p>
        </p:txBody>
      </p:sp>
      <p:sp>
        <p:nvSpPr>
          <p:cNvPr id="588" name="Google Shape;588;p85"/>
          <p:cNvSpPr txBox="1">
            <a:spLocks noGrp="1"/>
          </p:cNvSpPr>
          <p:nvPr>
            <p:ph type="title"/>
          </p:nvPr>
        </p:nvSpPr>
        <p:spPr>
          <a:xfrm>
            <a:off x="914401" y="433916"/>
            <a:ext cx="7700100" cy="590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200"/>
              <a:buFont typeface="Arial"/>
              <a:buNone/>
            </a:pPr>
            <a:r>
              <a:rPr lang="en-US"/>
              <a:t>Evaluation</a:t>
            </a:r>
            <a:endParaRPr/>
          </a:p>
        </p:txBody>
      </p:sp>
      <p:pic>
        <p:nvPicPr>
          <p:cNvPr id="589" name="Google Shape;589;p85" descr="A picture containing drawing, clock&#10;&#10;Description automatically generated"/>
          <p:cNvPicPr preferRelativeResize="0"/>
          <p:nvPr/>
        </p:nvPicPr>
        <p:blipFill rotWithShape="1">
          <a:blip r:embed="rId3">
            <a:alphaModFix/>
          </a:blip>
          <a:srcRect/>
          <a:stretch/>
        </p:blipFill>
        <p:spPr>
          <a:xfrm>
            <a:off x="5081145" y="1494553"/>
            <a:ext cx="3433144" cy="2293396"/>
          </a:xfrm>
          <a:prstGeom prst="rect">
            <a:avLst/>
          </a:prstGeom>
          <a:noFill/>
          <a:ln>
            <a:noFill/>
          </a:ln>
        </p:spPr>
      </p:pic>
      <p:sp>
        <p:nvSpPr>
          <p:cNvPr id="590" name="Google Shape;590;p85"/>
          <p:cNvSpPr>
            <a:spLocks noGrp="1"/>
          </p:cNvSpPr>
          <p:nvPr>
            <p:ph type="pic" idx="2"/>
          </p:nvPr>
        </p:nvSpPr>
        <p:spPr>
          <a:xfrm>
            <a:off x="4980823" y="1381432"/>
            <a:ext cx="3633600" cy="272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body" idx="1"/>
          </p:nvPr>
        </p:nvSpPr>
        <p:spPr>
          <a:xfrm>
            <a:off x="1403684" y="1245059"/>
            <a:ext cx="3345049" cy="271100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9C23F"/>
              </a:buClr>
              <a:buSzPts val="2800"/>
              <a:buNone/>
            </a:pPr>
            <a:r>
              <a:rPr lang="en-US" sz="2800" i="0">
                <a:latin typeface="Arial"/>
                <a:ea typeface="Arial"/>
                <a:cs typeface="Arial"/>
                <a:sym typeface="Arial"/>
              </a:rPr>
              <a:t>There are three main types of stress:</a:t>
            </a:r>
            <a:endParaRPr/>
          </a:p>
          <a:p>
            <a:pPr marL="342900" lvl="0" indent="-342900" algn="l" rtl="0">
              <a:spcBef>
                <a:spcPts val="560"/>
              </a:spcBef>
              <a:spcAft>
                <a:spcPts val="0"/>
              </a:spcAft>
              <a:buClr>
                <a:schemeClr val="lt1"/>
              </a:buClr>
              <a:buSzPts val="2800"/>
              <a:buFont typeface="Arial"/>
              <a:buChar char="•"/>
            </a:pPr>
            <a:r>
              <a:rPr lang="en-US" sz="2800" i="0">
                <a:solidFill>
                  <a:schemeClr val="lt1"/>
                </a:solidFill>
                <a:latin typeface="Arial"/>
                <a:ea typeface="Arial"/>
                <a:cs typeface="Arial"/>
                <a:sym typeface="Arial"/>
              </a:rPr>
              <a:t>Acute</a:t>
            </a:r>
            <a:endParaRPr/>
          </a:p>
          <a:p>
            <a:pPr marL="342900" lvl="0" indent="-342900" algn="l" rtl="0">
              <a:spcBef>
                <a:spcPts val="560"/>
              </a:spcBef>
              <a:spcAft>
                <a:spcPts val="0"/>
              </a:spcAft>
              <a:buClr>
                <a:schemeClr val="lt1"/>
              </a:buClr>
              <a:buSzPts val="2800"/>
              <a:buFont typeface="Arial"/>
              <a:buChar char="•"/>
            </a:pPr>
            <a:r>
              <a:rPr lang="en-US" sz="2800" i="0">
                <a:solidFill>
                  <a:schemeClr val="lt1"/>
                </a:solidFill>
                <a:latin typeface="Arial"/>
                <a:ea typeface="Arial"/>
                <a:cs typeface="Arial"/>
                <a:sym typeface="Arial"/>
              </a:rPr>
              <a:t>Episodic Acute</a:t>
            </a:r>
            <a:endParaRPr/>
          </a:p>
          <a:p>
            <a:pPr marL="342900" lvl="0" indent="-342900" algn="l" rtl="0">
              <a:spcBef>
                <a:spcPts val="560"/>
              </a:spcBef>
              <a:spcAft>
                <a:spcPts val="0"/>
              </a:spcAft>
              <a:buClr>
                <a:schemeClr val="lt1"/>
              </a:buClr>
              <a:buSzPts val="2800"/>
              <a:buFont typeface="Arial"/>
              <a:buChar char="•"/>
            </a:pPr>
            <a:r>
              <a:rPr lang="en-US" sz="2800" i="0">
                <a:solidFill>
                  <a:schemeClr val="lt1"/>
                </a:solidFill>
                <a:latin typeface="Arial"/>
                <a:ea typeface="Arial"/>
                <a:cs typeface="Arial"/>
                <a:sym typeface="Arial"/>
              </a:rPr>
              <a:t>Chronic</a:t>
            </a:r>
            <a:endParaRPr sz="2800" i="0">
              <a:solidFill>
                <a:schemeClr val="lt1"/>
              </a:solidFill>
              <a:latin typeface="Arial"/>
              <a:ea typeface="Arial"/>
              <a:cs typeface="Arial"/>
              <a:sym typeface="Arial"/>
            </a:endParaRPr>
          </a:p>
        </p:txBody>
      </p:sp>
      <p:sp>
        <p:nvSpPr>
          <p:cNvPr id="236" name="Google Shape;236;p41"/>
          <p:cNvSpPr txBox="1">
            <a:spLocks noGrp="1"/>
          </p:cNvSpPr>
          <p:nvPr>
            <p:ph type="title"/>
          </p:nvPr>
        </p:nvSpPr>
        <p:spPr>
          <a:xfrm>
            <a:off x="1403684" y="433915"/>
            <a:ext cx="7210927" cy="590551"/>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SzPts val="3200"/>
              <a:buAutoNum type="arabicPeriod"/>
            </a:pPr>
            <a:r>
              <a:rPr lang="en-US"/>
              <a:t>What is Stress?</a:t>
            </a:r>
            <a:r>
              <a:rPr lang="en-US" b="1"/>
              <a:t>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body" idx="1"/>
          </p:nvPr>
        </p:nvSpPr>
        <p:spPr>
          <a:xfrm>
            <a:off x="1403683" y="1812470"/>
            <a:ext cx="7210800" cy="2951700"/>
          </a:xfrm>
          <a:prstGeom prst="rect">
            <a:avLst/>
          </a:prstGeom>
        </p:spPr>
        <p:txBody>
          <a:bodyPr spcFirstLastPara="1" wrap="square" lIns="0" tIns="0" rIns="0" bIns="0" anchor="t" anchorCtr="0">
            <a:noAutofit/>
          </a:bodyPr>
          <a:lstStyle/>
          <a:p>
            <a:pPr marL="457200" lvl="0" indent="0" algn="l" rtl="0">
              <a:lnSpc>
                <a:spcPct val="115000"/>
              </a:lnSpc>
              <a:spcBef>
                <a:spcPts val="1000"/>
              </a:spcBef>
              <a:spcAft>
                <a:spcPts val="0"/>
              </a:spcAft>
              <a:buClr>
                <a:schemeClr val="dk1"/>
              </a:buClr>
              <a:buSzPts val="1100"/>
              <a:buFont typeface="Arial"/>
              <a:buNone/>
            </a:pPr>
            <a:r>
              <a:rPr lang="en-US" sz="2400">
                <a:solidFill>
                  <a:srgbClr val="FFFFFF"/>
                </a:solidFill>
              </a:rPr>
              <a:t>Work related conditions that contribute to stress can be categorized under job demands or job resources (Na, Choo, &amp; Klingfuss, 2018).  The structural or systematic mismatch of these conditions are considered the cause of job-related stress.   </a:t>
            </a:r>
            <a:endParaRPr/>
          </a:p>
        </p:txBody>
      </p:sp>
      <p:sp>
        <p:nvSpPr>
          <p:cNvPr id="243" name="Google Shape;243;p42"/>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457200" lvl="0" indent="0" algn="l" rtl="0">
              <a:lnSpc>
                <a:spcPct val="115000"/>
              </a:lnSpc>
              <a:spcBef>
                <a:spcPts val="600"/>
              </a:spcBef>
              <a:spcAft>
                <a:spcPts val="0"/>
              </a:spcAft>
              <a:buClr>
                <a:schemeClr val="dk1"/>
              </a:buClr>
              <a:buSzPts val="1100"/>
              <a:buFont typeface="Arial"/>
              <a:buNone/>
            </a:pPr>
            <a:r>
              <a:rPr lang="en-US">
                <a:solidFill>
                  <a:srgbClr val="A9C23F"/>
                </a:solidFill>
              </a:rPr>
              <a:t>Job Demands vs. Job Resources</a:t>
            </a:r>
            <a:endParaRPr>
              <a:solidFill>
                <a:srgbClr val="A9C23F"/>
              </a:solidFill>
            </a:endParaRPr>
          </a:p>
          <a:p>
            <a:pPr marL="457200" lvl="0" indent="0" algn="l" rtl="0">
              <a:lnSpc>
                <a:spcPct val="115000"/>
              </a:lnSpc>
              <a:spcBef>
                <a:spcPts val="1000"/>
              </a:spcBef>
              <a:spcAft>
                <a:spcPts val="0"/>
              </a:spcAft>
              <a:buClr>
                <a:schemeClr val="dk1"/>
              </a:buClr>
              <a:buSzPts val="1100"/>
              <a:buFont typeface="Arial"/>
              <a:buNone/>
            </a:pPr>
            <a:r>
              <a:rPr lang="en-US" sz="2400">
                <a:solidFill>
                  <a:srgbClr val="FFFFFF"/>
                </a:solidFill>
              </a:rPr>
              <a:t> </a:t>
            </a:r>
            <a:endParaRPr sz="2400">
              <a:solidFill>
                <a:srgbClr val="FFFFFF"/>
              </a:solidFill>
            </a:endParaRPr>
          </a:p>
          <a:p>
            <a:pPr marL="0" lvl="0" indent="0" algn="l" rtl="0">
              <a:spcBef>
                <a:spcPts val="560"/>
              </a:spcBef>
              <a:spcAft>
                <a:spcPts val="0"/>
              </a:spcAft>
              <a:buNone/>
            </a:pPr>
            <a:endParaRPr/>
          </a:p>
        </p:txBody>
      </p:sp>
      <p:sp>
        <p:nvSpPr>
          <p:cNvPr id="244" name="Google Shape;244;p42"/>
          <p:cNvSpPr txBox="1">
            <a:spLocks noGrp="1"/>
          </p:cNvSpPr>
          <p:nvPr>
            <p:ph type="title"/>
          </p:nvPr>
        </p:nvSpPr>
        <p:spPr>
          <a:xfrm>
            <a:off x="1403684" y="433915"/>
            <a:ext cx="7210800" cy="59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2. What Causes Stress at Work?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body" idx="1"/>
          </p:nvPr>
        </p:nvSpPr>
        <p:spPr>
          <a:xfrm>
            <a:off x="1403683" y="1812470"/>
            <a:ext cx="7210800" cy="2951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rgbClr val="FFFFFF"/>
                </a:solidFill>
              </a:rPr>
              <a:t>1.Innate to Job</a:t>
            </a:r>
            <a:endParaRPr sz="24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FFFFFF"/>
                </a:solidFill>
              </a:rPr>
              <a:t>2.Role in Organization</a:t>
            </a:r>
            <a:endParaRPr sz="24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FFFFFF"/>
                </a:solidFill>
              </a:rPr>
              <a:t>3.Career Development</a:t>
            </a:r>
            <a:endParaRPr sz="24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FFFFFF"/>
                </a:solidFill>
              </a:rPr>
              <a:t>4.Relationship at Work</a:t>
            </a:r>
            <a:endParaRPr sz="24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FFFFFF"/>
                </a:solidFill>
              </a:rPr>
              <a:t>5.Organizational Structure </a:t>
            </a:r>
            <a:endParaRPr/>
          </a:p>
        </p:txBody>
      </p:sp>
      <p:sp>
        <p:nvSpPr>
          <p:cNvPr id="251" name="Google Shape;251;p43"/>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solidFill>
                  <a:srgbClr val="A9C23F"/>
                </a:solidFill>
              </a:rPr>
              <a:t>Five Sources of Stress at Work</a:t>
            </a:r>
            <a:endParaRPr>
              <a:solidFill>
                <a:srgbClr val="A9C23F"/>
              </a:solidFill>
            </a:endParaRPr>
          </a:p>
          <a:p>
            <a:pPr marL="0" lvl="0" indent="0" algn="l" rtl="0">
              <a:lnSpc>
                <a:spcPct val="115000"/>
              </a:lnSpc>
              <a:spcBef>
                <a:spcPts val="0"/>
              </a:spcBef>
              <a:spcAft>
                <a:spcPts val="0"/>
              </a:spcAft>
              <a:buClr>
                <a:schemeClr val="dk1"/>
              </a:buClr>
              <a:buSzPts val="1100"/>
              <a:buFont typeface="Arial"/>
              <a:buNone/>
            </a:pPr>
            <a:endParaRPr sz="2400">
              <a:solidFill>
                <a:srgbClr val="FFFFFF"/>
              </a:solidFill>
            </a:endParaRPr>
          </a:p>
          <a:p>
            <a:pPr marL="0" lvl="0" indent="0" algn="l" rtl="0">
              <a:spcBef>
                <a:spcPts val="560"/>
              </a:spcBef>
              <a:spcAft>
                <a:spcPts val="0"/>
              </a:spcAft>
              <a:buNone/>
            </a:pPr>
            <a:endParaRPr/>
          </a:p>
        </p:txBody>
      </p:sp>
      <p:sp>
        <p:nvSpPr>
          <p:cNvPr id="252" name="Google Shape;252;p43"/>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FF"/>
                </a:solidFill>
              </a:rPr>
              <a:t>2. Sources of Stress at Work</a:t>
            </a:r>
            <a:endParaRPr/>
          </a:p>
        </p:txBody>
      </p:sp>
      <p:pic>
        <p:nvPicPr>
          <p:cNvPr id="253" name="Google Shape;253;p43"/>
          <p:cNvPicPr preferRelativeResize="0"/>
          <p:nvPr/>
        </p:nvPicPr>
        <p:blipFill>
          <a:blip r:embed="rId3">
            <a:alphaModFix/>
          </a:blip>
          <a:stretch>
            <a:fillRect/>
          </a:stretch>
        </p:blipFill>
        <p:spPr>
          <a:xfrm>
            <a:off x="5258643" y="1812475"/>
            <a:ext cx="3480974" cy="2317025"/>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body" idx="1"/>
          </p:nvPr>
        </p:nvSpPr>
        <p:spPr>
          <a:xfrm>
            <a:off x="1403683" y="1812470"/>
            <a:ext cx="7210800" cy="29517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FFFFFF"/>
              </a:buClr>
              <a:buSzPts val="2400"/>
              <a:buChar char="●"/>
            </a:pPr>
            <a:r>
              <a:rPr lang="en-US" sz="2400">
                <a:solidFill>
                  <a:srgbClr val="FFFFFF"/>
                </a:solidFill>
              </a:rPr>
              <a:t>Poor physical working conditions</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Work overload</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Time pressure</a:t>
            </a:r>
            <a:endParaRPr sz="2400">
              <a:solidFill>
                <a:srgbClr val="FFFFFF"/>
              </a:solidFill>
            </a:endParaRPr>
          </a:p>
          <a:p>
            <a:pPr marL="457200" lvl="0" indent="-381000" algn="l" rtl="0">
              <a:lnSpc>
                <a:spcPct val="115000"/>
              </a:lnSpc>
              <a:spcBef>
                <a:spcPts val="0"/>
              </a:spcBef>
              <a:spcAft>
                <a:spcPts val="0"/>
              </a:spcAft>
              <a:buClr>
                <a:srgbClr val="FFFFFF"/>
              </a:buClr>
              <a:buSzPts val="2400"/>
              <a:buChar char="●"/>
            </a:pPr>
            <a:r>
              <a:rPr lang="en-US" sz="2400">
                <a:solidFill>
                  <a:srgbClr val="FFFFFF"/>
                </a:solidFill>
              </a:rPr>
              <a:t>Physical danger, etc.</a:t>
            </a:r>
            <a:endParaRPr sz="2400">
              <a:solidFill>
                <a:srgbClr val="FFFFFF"/>
              </a:solidFill>
            </a:endParaRPr>
          </a:p>
          <a:p>
            <a:pPr marL="0" lvl="0" indent="0" algn="l" rtl="0">
              <a:spcBef>
                <a:spcPts val="984"/>
              </a:spcBef>
              <a:spcAft>
                <a:spcPts val="0"/>
              </a:spcAft>
              <a:buNone/>
            </a:pPr>
            <a:endParaRPr/>
          </a:p>
        </p:txBody>
      </p:sp>
      <p:sp>
        <p:nvSpPr>
          <p:cNvPr id="260" name="Google Shape;260;p44"/>
          <p:cNvSpPr txBox="1">
            <a:spLocks noGrp="1"/>
          </p:cNvSpPr>
          <p:nvPr>
            <p:ph type="body" idx="2"/>
          </p:nvPr>
        </p:nvSpPr>
        <p:spPr>
          <a:xfrm>
            <a:off x="1403684" y="1243262"/>
            <a:ext cx="7210800" cy="477900"/>
          </a:xfrm>
          <a:prstGeom prst="rect">
            <a:avLst/>
          </a:prstGeom>
        </p:spPr>
        <p:txBody>
          <a:bodyPr spcFirstLastPara="1" wrap="square" lIns="0" tIns="0" rIns="0" bIns="0" anchor="t" anchorCtr="0">
            <a:noAutofit/>
          </a:bodyPr>
          <a:lstStyle/>
          <a:p>
            <a:pPr marL="0" lvl="0" indent="0" algn="l" rtl="0">
              <a:spcBef>
                <a:spcPts val="560"/>
              </a:spcBef>
              <a:spcAft>
                <a:spcPts val="0"/>
              </a:spcAft>
              <a:buNone/>
            </a:pPr>
            <a:r>
              <a:rPr lang="en-US">
                <a:solidFill>
                  <a:srgbClr val="A9C23F"/>
                </a:solidFill>
              </a:rPr>
              <a:t>Innate to the Job</a:t>
            </a:r>
            <a:endParaRPr/>
          </a:p>
        </p:txBody>
      </p:sp>
      <p:sp>
        <p:nvSpPr>
          <p:cNvPr id="261" name="Google Shape;261;p44"/>
          <p:cNvSpPr txBox="1">
            <a:spLocks noGrp="1"/>
          </p:cNvSpPr>
          <p:nvPr>
            <p:ph type="title"/>
          </p:nvPr>
        </p:nvSpPr>
        <p:spPr>
          <a:xfrm>
            <a:off x="1403684" y="433915"/>
            <a:ext cx="7210800" cy="59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FF"/>
                </a:solidFill>
              </a:rPr>
              <a:t>2. Sources of Stress at Work</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4420</Words>
  <Application>Microsoft Office PowerPoint</Application>
  <PresentationFormat>On-screen Show (16:9)</PresentationFormat>
  <Paragraphs>478</Paragraphs>
  <Slides>51</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Arial</vt:lpstr>
      <vt:lpstr>Calibri</vt:lpstr>
      <vt:lpstr>Corbel</vt:lpstr>
      <vt:lpstr>Roboto</vt:lpstr>
      <vt:lpstr>Times New Roman</vt:lpstr>
      <vt:lpstr>Noto Sans Symbols</vt:lpstr>
      <vt:lpstr>Office Theme</vt:lpstr>
      <vt:lpstr>Office Theme</vt:lpstr>
      <vt:lpstr>PowerPoint Presentation</vt:lpstr>
      <vt:lpstr>Training Goals</vt:lpstr>
      <vt:lpstr>This module is composed of two parts:</vt:lpstr>
      <vt:lpstr>PowerPoint Presentation</vt:lpstr>
      <vt:lpstr>What is Stress?</vt:lpstr>
      <vt:lpstr>What is Stress? </vt:lpstr>
      <vt:lpstr>2. What Causes Stress at Work? </vt:lpstr>
      <vt:lpstr>2. Sources of Stress at Work</vt:lpstr>
      <vt:lpstr>2. Sources of Stress at Work</vt:lpstr>
      <vt:lpstr>2. Sources of Stress at Work</vt:lpstr>
      <vt:lpstr>2. Sources of Stress at Work </vt:lpstr>
      <vt:lpstr>2. Sources of Stress at Work</vt:lpstr>
      <vt:lpstr>2. Sources of Stress at Work </vt:lpstr>
      <vt:lpstr>3. Symptoms of Stress</vt:lpstr>
      <vt:lpstr>3. Symptoms of Stress</vt:lpstr>
      <vt:lpstr>3. Symptoms of Stress</vt:lpstr>
      <vt:lpstr>3. Symptoms of Stress</vt:lpstr>
      <vt:lpstr>3. Symptoms of Stress</vt:lpstr>
      <vt:lpstr>3. Symptoms of Stress</vt:lpstr>
      <vt:lpstr> </vt:lpstr>
      <vt:lpstr>Stress Management Knowledge Check</vt:lpstr>
      <vt:lpstr>Background Information on Stress</vt:lpstr>
      <vt:lpstr>Background Information on Stress</vt:lpstr>
      <vt:lpstr>Background Information on Stress</vt:lpstr>
      <vt:lpstr>Background Information on Stress</vt:lpstr>
      <vt:lpstr>Background Information on Stress</vt:lpstr>
      <vt:lpstr>PowerPoint Presentation</vt:lpstr>
      <vt:lpstr>4. Assessing Your Stress</vt:lpstr>
      <vt:lpstr>4. Assessing Internal Stressors</vt:lpstr>
      <vt:lpstr>4. Assessing Stressors</vt:lpstr>
      <vt:lpstr>4. Assessing Internal Stressors</vt:lpstr>
      <vt:lpstr>5. Techniques for Managing External Stressors</vt:lpstr>
      <vt:lpstr>5. Techniques for Managing External Stressors</vt:lpstr>
      <vt:lpstr>5. Techniques for Managing External Stressors</vt:lpstr>
      <vt:lpstr>6. Action Plan to Reduce Work Stress</vt:lpstr>
      <vt:lpstr>6. Action Plan to Reduce Work Stress</vt:lpstr>
      <vt:lpstr>6. Action Plan to Reduce Work Stress</vt:lpstr>
      <vt:lpstr>Stress Management Scenario 1</vt:lpstr>
      <vt:lpstr>Stress Management Scenario 1</vt:lpstr>
      <vt:lpstr>Stress Management Scenario 2</vt:lpstr>
      <vt:lpstr>Stress Management Scenario 2</vt:lpstr>
      <vt:lpstr>Action Planning</vt:lpstr>
      <vt:lpstr>Stress Management Knowledge Check</vt:lpstr>
      <vt:lpstr>Techniques for Managing Stress</vt:lpstr>
      <vt:lpstr>Techniques for Managing Stress</vt:lpstr>
      <vt:lpstr>Techniques for Managing Stress</vt:lpstr>
      <vt:lpstr>Techniques for Managing Stress</vt:lpstr>
      <vt:lpstr>Techniques for Managing Stress</vt:lpstr>
      <vt:lpstr>Employee Scorecard</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Jordan Phillips</cp:lastModifiedBy>
  <cp:revision>1</cp:revision>
  <dcterms:modified xsi:type="dcterms:W3CDTF">2020-07-24T21:33:38Z</dcterms:modified>
</cp:coreProperties>
</file>